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038CF15E-96BF-477F-8D0A-89DD4EEE4A4A}" type="datetimeFigureOut">
              <a:rPr lang="hr-HR" smtClean="0"/>
              <a:t>10.9.2024.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3AFC408F-EC47-48BD-B4E7-23D5DA213D1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8451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F15E-96BF-477F-8D0A-89DD4EEE4A4A}" type="datetimeFigureOut">
              <a:rPr lang="hr-HR" smtClean="0"/>
              <a:t>10.9.2024.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408F-EC47-48BD-B4E7-23D5DA213D1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28654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38CF15E-96BF-477F-8D0A-89DD4EEE4A4A}" type="datetimeFigureOut">
              <a:rPr lang="hr-HR" smtClean="0"/>
              <a:t>10.9.2024.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AFC408F-EC47-48BD-B4E7-23D5DA213D1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21288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38CF15E-96BF-477F-8D0A-89DD4EEE4A4A}" type="datetimeFigureOut">
              <a:rPr lang="hr-HR" smtClean="0"/>
              <a:t>10.9.2024.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AFC408F-EC47-48BD-B4E7-23D5DA213D17}" type="slidenum">
              <a:rPr lang="hr-HR" smtClean="0"/>
              <a:t>‹#›</a:t>
            </a:fld>
            <a:endParaRPr lang="hr-H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0042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38CF15E-96BF-477F-8D0A-89DD4EEE4A4A}" type="datetimeFigureOut">
              <a:rPr lang="hr-HR" smtClean="0"/>
              <a:t>10.9.2024.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AFC408F-EC47-48BD-B4E7-23D5DA213D1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18023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F15E-96BF-477F-8D0A-89DD4EEE4A4A}" type="datetimeFigureOut">
              <a:rPr lang="hr-HR" smtClean="0"/>
              <a:t>10.9.2024.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408F-EC47-48BD-B4E7-23D5DA213D1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39600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F15E-96BF-477F-8D0A-89DD4EEE4A4A}" type="datetimeFigureOut">
              <a:rPr lang="hr-HR" smtClean="0"/>
              <a:t>10.9.2024.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408F-EC47-48BD-B4E7-23D5DA213D1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06549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F15E-96BF-477F-8D0A-89DD4EEE4A4A}" type="datetimeFigureOut">
              <a:rPr lang="hr-HR" smtClean="0"/>
              <a:t>10.9.2024.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408F-EC47-48BD-B4E7-23D5DA213D1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44650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38CF15E-96BF-477F-8D0A-89DD4EEE4A4A}" type="datetimeFigureOut">
              <a:rPr lang="hr-HR" smtClean="0"/>
              <a:t>10.9.2024.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AFC408F-EC47-48BD-B4E7-23D5DA213D1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997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F15E-96BF-477F-8D0A-89DD4EEE4A4A}" type="datetimeFigureOut">
              <a:rPr lang="hr-HR" smtClean="0"/>
              <a:t>10.9.2024.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408F-EC47-48BD-B4E7-23D5DA213D1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5815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38CF15E-96BF-477F-8D0A-89DD4EEE4A4A}" type="datetimeFigureOut">
              <a:rPr lang="hr-HR" smtClean="0"/>
              <a:t>10.9.2024.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AFC408F-EC47-48BD-B4E7-23D5DA213D1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3856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F15E-96BF-477F-8D0A-89DD4EEE4A4A}" type="datetimeFigureOut">
              <a:rPr lang="hr-HR" smtClean="0"/>
              <a:t>10.9.2024.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408F-EC47-48BD-B4E7-23D5DA213D1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944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F15E-96BF-477F-8D0A-89DD4EEE4A4A}" type="datetimeFigureOut">
              <a:rPr lang="hr-HR" smtClean="0"/>
              <a:t>10.9.2024.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408F-EC47-48BD-B4E7-23D5DA213D1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60334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F15E-96BF-477F-8D0A-89DD4EEE4A4A}" type="datetimeFigureOut">
              <a:rPr lang="hr-HR" smtClean="0"/>
              <a:t>10.9.2024.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408F-EC47-48BD-B4E7-23D5DA213D1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305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F15E-96BF-477F-8D0A-89DD4EEE4A4A}" type="datetimeFigureOut">
              <a:rPr lang="hr-HR" smtClean="0"/>
              <a:t>10.9.2024.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408F-EC47-48BD-B4E7-23D5DA213D1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92300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F15E-96BF-477F-8D0A-89DD4EEE4A4A}" type="datetimeFigureOut">
              <a:rPr lang="hr-HR" smtClean="0"/>
              <a:t>10.9.2024.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408F-EC47-48BD-B4E7-23D5DA213D1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4580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F15E-96BF-477F-8D0A-89DD4EEE4A4A}" type="datetimeFigureOut">
              <a:rPr lang="hr-HR" smtClean="0"/>
              <a:t>10.9.2024.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408F-EC47-48BD-B4E7-23D5DA213D1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87529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CF15E-96BF-477F-8D0A-89DD4EEE4A4A}" type="datetimeFigureOut">
              <a:rPr lang="hr-HR" smtClean="0"/>
              <a:t>10.9.2024.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C408F-EC47-48BD-B4E7-23D5DA213D1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900078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906124" y="1286779"/>
            <a:ext cx="10385267" cy="1944517"/>
          </a:xfrm>
        </p:spPr>
        <p:txBody>
          <a:bodyPr>
            <a:normAutofit/>
          </a:bodyPr>
          <a:lstStyle/>
          <a:p>
            <a:r>
              <a:rPr lang="en-US" sz="4800" b="1" dirty="0"/>
              <a:t>Data retrieval, data cleaning and data merging:</a:t>
            </a:r>
            <a:br>
              <a:rPr lang="en-US" sz="4800" b="1" dirty="0"/>
            </a:br>
            <a:r>
              <a:rPr lang="en-US" sz="3600" b="1" cap="none" dirty="0" smtClean="0"/>
              <a:t>creating a database for bibliometric analyses</a:t>
            </a:r>
            <a:endParaRPr lang="hr-HR" sz="3600" cap="none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99973" y="5258259"/>
            <a:ext cx="9448800" cy="133213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r-HR" sz="1200" b="1" dirty="0"/>
              <a:t>Romana </a:t>
            </a:r>
            <a:r>
              <a:rPr lang="hr-HR" sz="1200" b="1" dirty="0" err="1"/>
              <a:t>Jadrijević</a:t>
            </a:r>
            <a:r>
              <a:rPr lang="hr-HR" sz="1200" baseline="30000" dirty="0" err="1"/>
              <a:t>1,2</a:t>
            </a:r>
            <a:r>
              <a:rPr lang="hr-HR" sz="1200" dirty="0"/>
              <a:t>, </a:t>
            </a:r>
            <a:r>
              <a:rPr lang="hr-HR" sz="1200" b="1" dirty="0"/>
              <a:t>Antonija </a:t>
            </a:r>
            <a:r>
              <a:rPr lang="hr-HR" sz="1200" b="1" dirty="0" err="1"/>
              <a:t>Mijatović</a:t>
            </a:r>
            <a:r>
              <a:rPr lang="hr-HR" sz="1200" baseline="30000" dirty="0" err="1"/>
              <a:t>3</a:t>
            </a:r>
            <a:r>
              <a:rPr lang="hr-HR" sz="1200" dirty="0"/>
              <a:t>, </a:t>
            </a:r>
            <a:r>
              <a:rPr lang="hr-HR" sz="1200" b="1" dirty="0"/>
              <a:t>Ivana </a:t>
            </a:r>
            <a:r>
              <a:rPr lang="hr-HR" sz="1200" b="1" dirty="0" err="1"/>
              <a:t>Babić</a:t>
            </a:r>
            <a:r>
              <a:rPr lang="hr-HR" sz="1200" baseline="30000" dirty="0" err="1"/>
              <a:t>2</a:t>
            </a:r>
            <a:r>
              <a:rPr lang="hr-HR" sz="1200" dirty="0"/>
              <a:t>, </a:t>
            </a:r>
            <a:r>
              <a:rPr lang="hr-HR" sz="1200" b="1" dirty="0"/>
              <a:t>Ana </a:t>
            </a:r>
            <a:r>
              <a:rPr lang="hr-HR" sz="1200" b="1" dirty="0" err="1" smtClean="0"/>
              <a:t>Marušić</a:t>
            </a:r>
            <a:r>
              <a:rPr lang="hr-HR" sz="1200" baseline="30000" dirty="0" err="1" smtClean="0"/>
              <a:t>2,3</a:t>
            </a:r>
            <a:endParaRPr lang="hr-HR" sz="1200" baseline="30000" dirty="0" smtClean="0"/>
          </a:p>
          <a:p>
            <a:pPr>
              <a:spcBef>
                <a:spcPts val="0"/>
              </a:spcBef>
            </a:pPr>
            <a:endParaRPr lang="hr-HR" sz="1200" dirty="0"/>
          </a:p>
          <a:p>
            <a:pPr>
              <a:spcBef>
                <a:spcPts val="0"/>
              </a:spcBef>
            </a:pPr>
            <a:r>
              <a:rPr lang="en-US" sz="1200" baseline="30000" dirty="0"/>
              <a:t>1</a:t>
            </a:r>
            <a:r>
              <a:rPr lang="en-US" sz="1200" dirty="0"/>
              <a:t> University of Split School of Medicine</a:t>
            </a:r>
            <a:r>
              <a:rPr lang="en-US" sz="1200" dirty="0" smtClean="0"/>
              <a:t>,</a:t>
            </a:r>
            <a:r>
              <a:rPr lang="hr-HR" sz="1200" dirty="0" smtClean="0"/>
              <a:t> </a:t>
            </a:r>
            <a:r>
              <a:rPr lang="en-US" sz="1200" dirty="0" smtClean="0"/>
              <a:t>TRIBE </a:t>
            </a:r>
            <a:r>
              <a:rPr lang="en-US" sz="1200" dirty="0"/>
              <a:t>PhD program, Split, Croatia</a:t>
            </a:r>
          </a:p>
          <a:p>
            <a:pPr>
              <a:spcBef>
                <a:spcPts val="0"/>
              </a:spcBef>
            </a:pPr>
            <a:r>
              <a:rPr lang="en-US" sz="1200" baseline="30000" dirty="0"/>
              <a:t>2</a:t>
            </a:r>
            <a:r>
              <a:rPr lang="en-US" sz="1200" dirty="0"/>
              <a:t> University Hospital of Split, Department of Research, Split, Croatia</a:t>
            </a:r>
          </a:p>
          <a:p>
            <a:pPr>
              <a:spcBef>
                <a:spcPts val="0"/>
              </a:spcBef>
            </a:pPr>
            <a:r>
              <a:rPr lang="en-US" sz="1200" baseline="30000" dirty="0"/>
              <a:t>3</a:t>
            </a:r>
            <a:r>
              <a:rPr lang="en-US" sz="1200" dirty="0"/>
              <a:t> University of Split School of Medicine, Center for Evidence-based Medicine, Split, </a:t>
            </a:r>
            <a:r>
              <a:rPr lang="en-US" sz="1200" dirty="0" smtClean="0"/>
              <a:t>Croatia</a:t>
            </a:r>
            <a:endParaRPr lang="hr-HR" sz="1200" dirty="0" smtClean="0"/>
          </a:p>
          <a:p>
            <a:pPr>
              <a:spcBef>
                <a:spcPts val="0"/>
              </a:spcBef>
            </a:pPr>
            <a:endParaRPr lang="en-US" sz="1200" dirty="0"/>
          </a:p>
          <a:p>
            <a:pPr>
              <a:spcBef>
                <a:spcPts val="0"/>
              </a:spcBef>
            </a:pPr>
            <a:r>
              <a:rPr lang="en-GB" sz="1200" b="1" dirty="0" smtClean="0"/>
              <a:t>Correspondence</a:t>
            </a:r>
            <a:r>
              <a:rPr lang="hr-HR" sz="1200" b="1" dirty="0" smtClean="0"/>
              <a:t>: </a:t>
            </a:r>
            <a:r>
              <a:rPr lang="hr-HR" sz="1200" b="1" dirty="0"/>
              <a:t>rjadrijevic@kbsplit.hr</a:t>
            </a:r>
          </a:p>
        </p:txBody>
      </p:sp>
      <p:sp>
        <p:nvSpPr>
          <p:cNvPr id="4" name="TekstniOkvir 3"/>
          <p:cNvSpPr txBox="1"/>
          <p:nvPr/>
        </p:nvSpPr>
        <p:spPr>
          <a:xfrm>
            <a:off x="9503967" y="5869584"/>
            <a:ext cx="2340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dirty="0" err="1" smtClean="0"/>
              <a:t>PUBMET2024</a:t>
            </a:r>
            <a:r>
              <a:rPr lang="hr-HR" dirty="0" smtClean="0"/>
              <a:t>, Zadar</a:t>
            </a:r>
          </a:p>
          <a:p>
            <a:pPr algn="r"/>
            <a:r>
              <a:rPr lang="hr-HR" dirty="0" smtClean="0"/>
              <a:t>13 </a:t>
            </a:r>
            <a:r>
              <a:rPr lang="hr-HR" dirty="0" err="1" smtClean="0"/>
              <a:t>September</a:t>
            </a:r>
            <a:r>
              <a:rPr lang="hr-HR" dirty="0" smtClean="0"/>
              <a:t> 2024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7798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What</a:t>
            </a:r>
            <a:r>
              <a:rPr lang="hr-HR" dirty="0" smtClean="0"/>
              <a:t>, </a:t>
            </a:r>
            <a:r>
              <a:rPr lang="hr-HR" dirty="0" err="1" smtClean="0"/>
              <a:t>who</a:t>
            </a:r>
            <a:r>
              <a:rPr lang="hr-HR" dirty="0" smtClean="0"/>
              <a:t>, </a:t>
            </a:r>
            <a:r>
              <a:rPr lang="hr-HR" dirty="0" err="1" smtClean="0"/>
              <a:t>where</a:t>
            </a:r>
            <a:r>
              <a:rPr lang="hr-HR" dirty="0" smtClean="0"/>
              <a:t>, </a:t>
            </a:r>
            <a:r>
              <a:rPr lang="hr-HR" dirty="0" err="1" smtClean="0"/>
              <a:t>when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3406" y="2194560"/>
            <a:ext cx="10521807" cy="4284854"/>
          </a:xfrm>
        </p:spPr>
        <p:txBody>
          <a:bodyPr>
            <a:normAutofit fontScale="77500" lnSpcReduction="20000"/>
          </a:bodyPr>
          <a:lstStyle/>
          <a:p>
            <a:r>
              <a:rPr lang="hr-HR" i="1" dirty="0" err="1" smtClean="0"/>
              <a:t>what</a:t>
            </a:r>
            <a:endParaRPr lang="hr-HR" i="1" dirty="0" smtClean="0"/>
          </a:p>
          <a:p>
            <a:pPr lvl="1"/>
            <a:r>
              <a:rPr lang="en-US" b="1" dirty="0" smtClean="0"/>
              <a:t>Aim</a:t>
            </a:r>
            <a:r>
              <a:rPr lang="en-US" b="1" dirty="0"/>
              <a:t>:</a:t>
            </a:r>
            <a:r>
              <a:rPr lang="en-US" dirty="0"/>
              <a:t> </a:t>
            </a:r>
            <a:endParaRPr lang="hr-HR" dirty="0" smtClean="0"/>
          </a:p>
          <a:p>
            <a:pPr lvl="2"/>
            <a:r>
              <a:rPr lang="en-US" dirty="0" smtClean="0"/>
              <a:t>create a database of all publications by Croatian clinicians</a:t>
            </a:r>
            <a:r>
              <a:rPr lang="hr-HR" dirty="0" smtClean="0"/>
              <a:t> </a:t>
            </a:r>
            <a:r>
              <a:rPr lang="hr-HR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regardless of the research area</a:t>
            </a:r>
            <a:endParaRPr lang="hr-HR" dirty="0" smtClean="0"/>
          </a:p>
          <a:p>
            <a:pPr lvl="1"/>
            <a:r>
              <a:rPr lang="hr-HR" b="1" dirty="0" smtClean="0"/>
              <a:t>Pu</a:t>
            </a:r>
            <a:r>
              <a:rPr lang="en-US" b="1" dirty="0" err="1" smtClean="0"/>
              <a:t>rpose</a:t>
            </a:r>
            <a:r>
              <a:rPr lang="hr-HR" b="1" dirty="0" smtClean="0"/>
              <a:t>:</a:t>
            </a:r>
          </a:p>
          <a:p>
            <a:pPr lvl="2"/>
            <a:r>
              <a:rPr lang="en-US" dirty="0" smtClean="0"/>
              <a:t>study </a:t>
            </a:r>
            <a:r>
              <a:rPr lang="en-US" dirty="0"/>
              <a:t>potential effects of Croatia’s European Union (EU) membership on those </a:t>
            </a:r>
            <a:r>
              <a:rPr lang="en-US" dirty="0" smtClean="0"/>
              <a:t>publications</a:t>
            </a:r>
            <a:endParaRPr lang="hr-HR" dirty="0" smtClean="0"/>
          </a:p>
          <a:p>
            <a:pPr lvl="2"/>
            <a:endParaRPr lang="en-US" dirty="0"/>
          </a:p>
          <a:p>
            <a:pPr lvl="1"/>
            <a:r>
              <a:rPr lang="hr-HR" dirty="0" smtClean="0"/>
              <a:t>F</a:t>
            </a:r>
            <a:r>
              <a:rPr lang="en-US" dirty="0" err="1" smtClean="0"/>
              <a:t>ocus</a:t>
            </a:r>
            <a:r>
              <a:rPr lang="en-US" dirty="0" smtClean="0"/>
              <a:t> </a:t>
            </a:r>
            <a:r>
              <a:rPr lang="en-US" dirty="0"/>
              <a:t>on publications by clinicians rather than publications in clinical </a:t>
            </a:r>
            <a:r>
              <a:rPr lang="hr-HR" dirty="0" smtClean="0"/>
              <a:t>medicine </a:t>
            </a:r>
            <a:r>
              <a:rPr lang="hr-HR" dirty="0" smtClean="0">
                <a:sym typeface="Wingdings" panose="05000000000000000000" pitchFamily="2" charset="2"/>
              </a:rPr>
              <a:t> </a:t>
            </a:r>
            <a:br>
              <a:rPr lang="hr-HR" dirty="0" smtClean="0">
                <a:sym typeface="Wingdings" panose="05000000000000000000" pitchFamily="2" charset="2"/>
              </a:rPr>
            </a:br>
            <a:r>
              <a:rPr lang="en-US" dirty="0" smtClean="0"/>
              <a:t>using </a:t>
            </a:r>
            <a:r>
              <a:rPr lang="en-US" dirty="0"/>
              <a:t>affiliations instead of research </a:t>
            </a:r>
            <a:r>
              <a:rPr lang="en-US" dirty="0" smtClean="0"/>
              <a:t>areas</a:t>
            </a:r>
            <a:endParaRPr lang="en-US" dirty="0"/>
          </a:p>
          <a:p>
            <a:r>
              <a:rPr lang="en-US" i="1" dirty="0" smtClean="0"/>
              <a:t>who</a:t>
            </a:r>
            <a:endParaRPr lang="en-US" i="1" dirty="0"/>
          </a:p>
          <a:p>
            <a:pPr lvl="1"/>
            <a:r>
              <a:rPr lang="en-US" dirty="0" smtClean="0"/>
              <a:t>This </a:t>
            </a:r>
            <a:r>
              <a:rPr lang="en-US" dirty="0"/>
              <a:t>research was funded by the Croatian Science Foundation, grant number </a:t>
            </a:r>
            <a:r>
              <a:rPr lang="en-US" dirty="0" smtClean="0"/>
              <a:t>IP-2019-04-4882 </a:t>
            </a:r>
            <a:endParaRPr lang="hr-HR" dirty="0" smtClean="0"/>
          </a:p>
          <a:p>
            <a:r>
              <a:rPr lang="en-US" i="1" dirty="0"/>
              <a:t>where</a:t>
            </a:r>
            <a:r>
              <a:rPr lang="en-US" dirty="0"/>
              <a:t> </a:t>
            </a:r>
          </a:p>
          <a:p>
            <a:pPr lvl="1"/>
            <a:r>
              <a:rPr lang="en-US" dirty="0" smtClean="0"/>
              <a:t>WoS</a:t>
            </a:r>
            <a:r>
              <a:rPr lang="en-US" dirty="0"/>
              <a:t>, Scopus</a:t>
            </a:r>
          </a:p>
          <a:p>
            <a:pPr lvl="1"/>
            <a:r>
              <a:rPr lang="en-US" dirty="0" err="1"/>
              <a:t>Pubmed</a:t>
            </a:r>
            <a:endParaRPr lang="en-US" dirty="0"/>
          </a:p>
          <a:p>
            <a:pPr lvl="1"/>
            <a:r>
              <a:rPr lang="en-US" dirty="0"/>
              <a:t>Excel</a:t>
            </a:r>
          </a:p>
          <a:p>
            <a:r>
              <a:rPr lang="en-US" i="1" dirty="0" smtClean="0"/>
              <a:t>when</a:t>
            </a:r>
            <a:endParaRPr lang="en-US" i="1" dirty="0"/>
          </a:p>
          <a:p>
            <a:pPr lvl="1"/>
            <a:r>
              <a:rPr lang="en-US" dirty="0" smtClean="0"/>
              <a:t>Data </a:t>
            </a:r>
            <a:r>
              <a:rPr lang="en-US" dirty="0" err="1"/>
              <a:t>exctraction</a:t>
            </a:r>
            <a:r>
              <a:rPr lang="en-US" dirty="0"/>
              <a:t>: April 2023</a:t>
            </a:r>
          </a:p>
          <a:p>
            <a:pPr lvl="1"/>
            <a:r>
              <a:rPr lang="en-US" dirty="0"/>
              <a:t>Data time range: 2005-2022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2036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what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i="1" dirty="0" err="1" smtClean="0"/>
              <a:t>Identification</a:t>
            </a:r>
            <a:endParaRPr lang="hr-HR" i="1" dirty="0" smtClean="0"/>
          </a:p>
          <a:p>
            <a:pPr lvl="1"/>
            <a:r>
              <a:rPr lang="en-US" dirty="0" smtClean="0"/>
              <a:t>list </a:t>
            </a:r>
            <a:r>
              <a:rPr lang="en-US" dirty="0"/>
              <a:t>of registered healthcare </a:t>
            </a:r>
            <a:r>
              <a:rPr lang="en-US" dirty="0" smtClean="0"/>
              <a:t>subjects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list </a:t>
            </a:r>
            <a:r>
              <a:rPr lang="en-US" dirty="0"/>
              <a:t>of all possible names for all types of medical subjects, excluding medical </a:t>
            </a:r>
            <a:r>
              <a:rPr lang="en-US" dirty="0" smtClean="0"/>
              <a:t>faculties</a:t>
            </a:r>
            <a:endParaRPr lang="en-US" dirty="0"/>
          </a:p>
          <a:p>
            <a:pPr lvl="1"/>
            <a:r>
              <a:rPr lang="hr-HR" dirty="0" err="1" smtClean="0"/>
              <a:t>truncation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grouping</a:t>
            </a:r>
            <a:r>
              <a:rPr lang="hr-HR" dirty="0" smtClean="0"/>
              <a:t> </a:t>
            </a:r>
            <a:r>
              <a:rPr lang="hr-HR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hr-HR" dirty="0" smtClean="0"/>
              <a:t>a</a:t>
            </a:r>
            <a:r>
              <a:rPr lang="en-US" dirty="0" err="1" smtClean="0"/>
              <a:t>dapt</a:t>
            </a:r>
            <a:r>
              <a:rPr lang="hr-HR" dirty="0" err="1" smtClean="0"/>
              <a:t>ing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conduct</a:t>
            </a:r>
            <a:r>
              <a:rPr lang="hr-HR" dirty="0" err="1" smtClean="0"/>
              <a:t>ing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search</a:t>
            </a:r>
            <a:r>
              <a:rPr lang="hr-HR" dirty="0" smtClean="0"/>
              <a:t> </a:t>
            </a:r>
            <a:r>
              <a:rPr lang="en-US" dirty="0" smtClean="0"/>
              <a:t>separately </a:t>
            </a:r>
            <a:r>
              <a:rPr lang="en-US" dirty="0"/>
              <a:t>for each database. </a:t>
            </a:r>
            <a:endParaRPr lang="hr-HR" dirty="0" smtClean="0"/>
          </a:p>
          <a:p>
            <a:r>
              <a:rPr lang="hr-HR" i="1" dirty="0" err="1" smtClean="0"/>
              <a:t>Retrieval</a:t>
            </a:r>
            <a:endParaRPr lang="hr-HR" i="1" dirty="0" smtClean="0"/>
          </a:p>
          <a:p>
            <a:pPr lvl="1"/>
            <a:r>
              <a:rPr lang="hr-HR" dirty="0" smtClean="0"/>
              <a:t>d</a:t>
            </a:r>
            <a:r>
              <a:rPr lang="en-US" dirty="0" err="1" smtClean="0"/>
              <a:t>ownload</a:t>
            </a:r>
            <a:r>
              <a:rPr lang="en-US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sections</a:t>
            </a:r>
            <a:r>
              <a:rPr lang="hr-HR" dirty="0" smtClean="0"/>
              <a:t> </a:t>
            </a:r>
            <a:r>
              <a:rPr lang="en-US" dirty="0" smtClean="0"/>
              <a:t>via </a:t>
            </a:r>
            <a:r>
              <a:rPr lang="en-US" dirty="0"/>
              <a:t>built-in export functions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raw data deposited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copies made and combined into a single Excel document for each database separately</a:t>
            </a:r>
          </a:p>
          <a:p>
            <a:r>
              <a:rPr lang="hr-HR" i="1" dirty="0" err="1" smtClean="0"/>
              <a:t>Deduplication</a:t>
            </a:r>
            <a:endParaRPr lang="hr-HR" i="1" dirty="0" smtClean="0"/>
          </a:p>
          <a:p>
            <a:pPr lvl="1"/>
            <a:r>
              <a:rPr lang="en-US" dirty="0"/>
              <a:t>Python </a:t>
            </a:r>
            <a:r>
              <a:rPr lang="hr-HR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r>
              <a:rPr lang="en-US" dirty="0" smtClean="0"/>
              <a:t>automate </a:t>
            </a:r>
            <a:r>
              <a:rPr lang="en-US" dirty="0"/>
              <a:t>parts of cleaning process </a:t>
            </a:r>
            <a:r>
              <a:rPr lang="hr-HR" dirty="0">
                <a:sym typeface="Wingdings" panose="05000000000000000000" pitchFamily="2" charset="2"/>
              </a:rPr>
              <a:t> </a:t>
            </a:r>
            <a:r>
              <a:rPr lang="en-US" dirty="0"/>
              <a:t>random controls </a:t>
            </a:r>
            <a:r>
              <a:rPr lang="hr-HR" dirty="0" err="1"/>
              <a:t>af</a:t>
            </a:r>
            <a:r>
              <a:rPr lang="en-US" dirty="0" err="1"/>
              <a:t>ter</a:t>
            </a:r>
            <a:r>
              <a:rPr lang="en-US" dirty="0"/>
              <a:t> </a:t>
            </a:r>
            <a:r>
              <a:rPr lang="hr-HR" dirty="0" err="1"/>
              <a:t>each</a:t>
            </a:r>
            <a:r>
              <a:rPr lang="en-US" dirty="0"/>
              <a:t> step</a:t>
            </a:r>
            <a:endParaRPr lang="hr-HR" dirty="0"/>
          </a:p>
          <a:p>
            <a:pPr lvl="1"/>
            <a:r>
              <a:rPr lang="en-US" dirty="0" smtClean="0"/>
              <a:t>most </a:t>
            </a:r>
            <a:r>
              <a:rPr lang="en-US" dirty="0"/>
              <a:t>distinguishable identifier common to both datasets was the </a:t>
            </a:r>
            <a:r>
              <a:rPr lang="en-US" dirty="0" err="1"/>
              <a:t>DOI</a:t>
            </a:r>
            <a:r>
              <a:rPr lang="en-US" dirty="0"/>
              <a:t> number</a:t>
            </a:r>
            <a:r>
              <a:rPr lang="en-US" dirty="0" smtClean="0"/>
              <a:t>.</a:t>
            </a:r>
            <a:endParaRPr lang="hr-HR" dirty="0" smtClean="0"/>
          </a:p>
          <a:p>
            <a:pPr lvl="1"/>
            <a:r>
              <a:rPr lang="en-US" dirty="0" smtClean="0"/>
              <a:t>Excel </a:t>
            </a:r>
            <a:r>
              <a:rPr lang="en-US" dirty="0"/>
              <a:t>sorting </a:t>
            </a:r>
            <a:r>
              <a:rPr lang="en-US" dirty="0" smtClean="0"/>
              <a:t>function</a:t>
            </a:r>
            <a:r>
              <a:rPr lang="hr-HR" dirty="0" smtClean="0"/>
              <a:t> </a:t>
            </a:r>
            <a:r>
              <a:rPr lang="hr-HR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removed all records without a </a:t>
            </a:r>
            <a:r>
              <a:rPr lang="en-US" dirty="0" err="1" smtClean="0"/>
              <a:t>DOI</a:t>
            </a:r>
            <a:r>
              <a:rPr lang="hr-HR" dirty="0" smtClean="0"/>
              <a:t> </a:t>
            </a:r>
            <a:r>
              <a:rPr lang="hr-HR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Python </a:t>
            </a:r>
            <a:r>
              <a:rPr lang="en-US" dirty="0"/>
              <a:t>to identify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remove</a:t>
            </a:r>
            <a:r>
              <a:rPr lang="en-US" dirty="0" smtClean="0"/>
              <a:t> </a:t>
            </a:r>
            <a:r>
              <a:rPr lang="en-US" dirty="0"/>
              <a:t>duplicates found in </a:t>
            </a:r>
            <a:r>
              <a:rPr lang="en-US" dirty="0" smtClean="0"/>
              <a:t>Scopus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4737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what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i="1" dirty="0" err="1" smtClean="0"/>
              <a:t>Merging</a:t>
            </a:r>
            <a:endParaRPr lang="hr-HR" i="1" dirty="0" smtClean="0"/>
          </a:p>
          <a:p>
            <a:pPr lvl="1"/>
            <a:r>
              <a:rPr lang="en-US" dirty="0" smtClean="0"/>
              <a:t>decide </a:t>
            </a:r>
            <a:r>
              <a:rPr lang="en-US" dirty="0"/>
              <a:t>which data columns </a:t>
            </a:r>
            <a:r>
              <a:rPr lang="en-US" dirty="0" smtClean="0"/>
              <a:t>to keep</a:t>
            </a:r>
            <a:r>
              <a:rPr lang="hr-HR" dirty="0" smtClean="0"/>
              <a:t> </a:t>
            </a:r>
            <a:r>
              <a:rPr lang="hr-HR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which </a:t>
            </a:r>
            <a:r>
              <a:rPr lang="hr-HR" dirty="0" err="1" smtClean="0"/>
              <a:t>columns</a:t>
            </a:r>
            <a:r>
              <a:rPr lang="hr-HR" dirty="0" smtClean="0"/>
              <a:t> </a:t>
            </a:r>
            <a:r>
              <a:rPr lang="en-US" dirty="0" smtClean="0"/>
              <a:t>could </a:t>
            </a:r>
            <a:r>
              <a:rPr lang="en-US" dirty="0"/>
              <a:t>be combined </a:t>
            </a:r>
            <a:r>
              <a:rPr lang="hr-HR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Excel’s Merge Tables function </a:t>
            </a:r>
            <a:r>
              <a:rPr lang="hr-HR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unique </a:t>
            </a:r>
            <a:r>
              <a:rPr lang="en-US" dirty="0" smtClean="0"/>
              <a:t>dataset</a:t>
            </a:r>
            <a:endParaRPr lang="hr-HR" dirty="0" smtClean="0"/>
          </a:p>
          <a:p>
            <a:r>
              <a:rPr lang="hr-HR" i="1" dirty="0" err="1" smtClean="0"/>
              <a:t>Cleaning</a:t>
            </a:r>
            <a:endParaRPr lang="hr-HR" i="1" dirty="0" smtClean="0"/>
          </a:p>
          <a:p>
            <a:pPr lvl="1"/>
            <a:r>
              <a:rPr lang="en-US" dirty="0" smtClean="0"/>
              <a:t>trial </a:t>
            </a:r>
            <a:r>
              <a:rPr lang="en-US" dirty="0"/>
              <a:t>and </a:t>
            </a:r>
            <a:r>
              <a:rPr lang="en-US" dirty="0" smtClean="0"/>
              <a:t>error</a:t>
            </a:r>
            <a:r>
              <a:rPr lang="hr-HR" dirty="0" smtClean="0"/>
              <a:t> </a:t>
            </a:r>
            <a:r>
              <a:rPr lang="hr-HR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check </a:t>
            </a:r>
            <a:r>
              <a:rPr lang="en-US" dirty="0"/>
              <a:t>each </a:t>
            </a:r>
            <a:r>
              <a:rPr lang="hr-HR" dirty="0" err="1" smtClean="0"/>
              <a:t>record</a:t>
            </a:r>
            <a:r>
              <a:rPr lang="en-US" dirty="0" smtClean="0"/>
              <a:t> manually</a:t>
            </a:r>
            <a:endParaRPr lang="hr-HR" dirty="0" smtClean="0"/>
          </a:p>
          <a:p>
            <a:pPr lvl="1"/>
            <a:r>
              <a:rPr lang="en-US" dirty="0" smtClean="0"/>
              <a:t>checked </a:t>
            </a:r>
            <a:r>
              <a:rPr lang="en-US" dirty="0"/>
              <a:t>21,651 records</a:t>
            </a:r>
            <a:r>
              <a:rPr lang="en-US" dirty="0" smtClean="0"/>
              <a:t>,</a:t>
            </a:r>
            <a:r>
              <a:rPr lang="hr-HR" dirty="0" smtClean="0"/>
              <a:t> </a:t>
            </a:r>
            <a:r>
              <a:rPr lang="hr-HR" dirty="0" err="1" smtClean="0"/>
              <a:t>excluded</a:t>
            </a:r>
            <a:r>
              <a:rPr lang="en-US" dirty="0" smtClean="0"/>
              <a:t> </a:t>
            </a:r>
            <a:r>
              <a:rPr lang="en-US" dirty="0"/>
              <a:t>3,531 </a:t>
            </a:r>
            <a:r>
              <a:rPr lang="en-US" dirty="0" smtClean="0"/>
              <a:t>for </a:t>
            </a:r>
            <a:r>
              <a:rPr lang="en-US" dirty="0"/>
              <a:t>not meeting the inclusion </a:t>
            </a:r>
            <a:r>
              <a:rPr lang="en-US" dirty="0" smtClean="0"/>
              <a:t>criteria</a:t>
            </a:r>
            <a:endParaRPr lang="hr-HR" dirty="0" smtClean="0"/>
          </a:p>
          <a:p>
            <a:r>
              <a:rPr lang="hr-HR" i="1" dirty="0" err="1" smtClean="0"/>
              <a:t>Missing</a:t>
            </a:r>
            <a:r>
              <a:rPr lang="hr-HR" i="1" dirty="0" smtClean="0"/>
              <a:t> data</a:t>
            </a:r>
          </a:p>
          <a:p>
            <a:pPr lvl="1"/>
            <a:r>
              <a:rPr lang="en-US" dirty="0" smtClean="0"/>
              <a:t>most </a:t>
            </a:r>
            <a:r>
              <a:rPr lang="en-US" dirty="0"/>
              <a:t>important type </a:t>
            </a:r>
            <a:r>
              <a:rPr lang="en-US" dirty="0" smtClean="0"/>
              <a:t>was </a:t>
            </a:r>
            <a:r>
              <a:rPr lang="en-US" dirty="0"/>
              <a:t>the publication </a:t>
            </a:r>
            <a:r>
              <a:rPr lang="en-US" dirty="0" smtClean="0"/>
              <a:t>month</a:t>
            </a:r>
            <a:r>
              <a:rPr lang="hr-HR" dirty="0" smtClean="0"/>
              <a:t> for </a:t>
            </a:r>
            <a:r>
              <a:rPr lang="hr-HR" dirty="0" err="1" smtClean="0"/>
              <a:t>our</a:t>
            </a:r>
            <a:r>
              <a:rPr lang="hr-HR" dirty="0" smtClean="0"/>
              <a:t> future </a:t>
            </a:r>
            <a:r>
              <a:rPr lang="hr-HR" dirty="0" err="1" smtClean="0"/>
              <a:t>analyses</a:t>
            </a:r>
            <a:r>
              <a:rPr lang="hr-HR" dirty="0" smtClean="0"/>
              <a:t> </a:t>
            </a:r>
          </a:p>
          <a:p>
            <a:pPr lvl="1"/>
            <a:r>
              <a:rPr lang="en-US" dirty="0" smtClean="0"/>
              <a:t>automated </a:t>
            </a:r>
            <a:r>
              <a:rPr lang="en-US" dirty="0"/>
              <a:t>this process for 989 records using </a:t>
            </a:r>
            <a:r>
              <a:rPr lang="en-US" dirty="0" err="1"/>
              <a:t>DOIs</a:t>
            </a:r>
            <a:r>
              <a:rPr lang="en-US" dirty="0"/>
              <a:t> and PubMed export, </a:t>
            </a:r>
            <a:r>
              <a:rPr lang="en-US" dirty="0" smtClean="0"/>
              <a:t>manually </a:t>
            </a:r>
            <a:r>
              <a:rPr lang="en-US" dirty="0"/>
              <a:t>extracted the 1,530 remaining.</a:t>
            </a:r>
          </a:p>
          <a:p>
            <a:pPr lvl="1"/>
            <a:r>
              <a:rPr lang="en-US" dirty="0" smtClean="0"/>
              <a:t>majority </a:t>
            </a:r>
            <a:r>
              <a:rPr lang="en-US" dirty="0"/>
              <a:t>of missing publication month data originated from Scopus’ records for publications from Croatian journals.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1706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why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5800" y="2194560"/>
            <a:ext cx="9699467" cy="3920749"/>
          </a:xfrm>
        </p:spPr>
        <p:txBody>
          <a:bodyPr>
            <a:normAutofit/>
          </a:bodyPr>
          <a:lstStyle/>
          <a:p>
            <a:r>
              <a:rPr lang="hr-H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most comprehensive bibliographic database of the research Croatian clinicians published in the period from 2005 to 2022, after including the records without </a:t>
            </a:r>
            <a:r>
              <a:rPr lang="en-US" dirty="0" err="1" smtClean="0"/>
              <a:t>DOI</a:t>
            </a:r>
            <a:endParaRPr lang="en-US" dirty="0"/>
          </a:p>
          <a:p>
            <a:r>
              <a:rPr lang="hr-HR" dirty="0" smtClean="0"/>
              <a:t>A</a:t>
            </a:r>
            <a:r>
              <a:rPr lang="en-US" dirty="0" err="1" smtClean="0"/>
              <a:t>ffiliations</a:t>
            </a:r>
            <a:r>
              <a:rPr lang="en-US" dirty="0" smtClean="0"/>
              <a:t> </a:t>
            </a:r>
            <a:r>
              <a:rPr lang="hr-HR" dirty="0" err="1" smtClean="0"/>
              <a:t>may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en-US" dirty="0" smtClean="0"/>
              <a:t> </a:t>
            </a:r>
            <a:r>
              <a:rPr lang="en-US" dirty="0"/>
              <a:t>the only currently viable way to gain insight into the research that specific types of institutions </a:t>
            </a:r>
            <a:r>
              <a:rPr lang="en-US" dirty="0" smtClean="0"/>
              <a:t>conduct</a:t>
            </a:r>
            <a:endParaRPr lang="hr-HR" dirty="0" smtClean="0"/>
          </a:p>
          <a:p>
            <a:endParaRPr lang="en-US" dirty="0"/>
          </a:p>
          <a:p>
            <a:r>
              <a:rPr lang="hr-HR" b="1" dirty="0" smtClean="0"/>
              <a:t>H</a:t>
            </a:r>
            <a:r>
              <a:rPr lang="en-US" b="1" dirty="0" err="1" smtClean="0"/>
              <a:t>elp</a:t>
            </a:r>
            <a:r>
              <a:rPr lang="en-US" b="1" dirty="0" smtClean="0"/>
              <a:t> </a:t>
            </a:r>
            <a:r>
              <a:rPr lang="en-US" b="1" dirty="0"/>
              <a:t>guide researchers performing any type of bibliometric analysis, and in any research </a:t>
            </a:r>
            <a:r>
              <a:rPr lang="en-US" b="1" dirty="0" smtClean="0"/>
              <a:t>field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333081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Thank</a:t>
            </a:r>
            <a:r>
              <a:rPr lang="hr-HR" dirty="0" smtClean="0"/>
              <a:t> </a:t>
            </a:r>
            <a:r>
              <a:rPr lang="hr-HR" dirty="0" err="1" smtClean="0"/>
              <a:t>you</a:t>
            </a:r>
            <a:r>
              <a:rPr lang="hr-HR" dirty="0" smtClean="0"/>
              <a:t>!</a:t>
            </a:r>
            <a:endParaRPr lang="hr-HR" dirty="0"/>
          </a:p>
        </p:txBody>
      </p:sp>
      <p:sp>
        <p:nvSpPr>
          <p:cNvPr id="6" name="Podnaslov 2"/>
          <p:cNvSpPr>
            <a:spLocks noGrp="1"/>
          </p:cNvSpPr>
          <p:nvPr>
            <p:ph type="subTitle" idx="1"/>
          </p:nvPr>
        </p:nvSpPr>
        <p:spPr>
          <a:xfrm>
            <a:off x="299973" y="5258259"/>
            <a:ext cx="9448800" cy="133213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r-HR" sz="1200" b="1" dirty="0"/>
              <a:t>Romana </a:t>
            </a:r>
            <a:r>
              <a:rPr lang="hr-HR" sz="1200" b="1" dirty="0" err="1"/>
              <a:t>Jadrijević</a:t>
            </a:r>
            <a:r>
              <a:rPr lang="hr-HR" sz="1200" baseline="30000" dirty="0" err="1"/>
              <a:t>1,2</a:t>
            </a:r>
            <a:r>
              <a:rPr lang="hr-HR" sz="1200" dirty="0"/>
              <a:t>, </a:t>
            </a:r>
            <a:r>
              <a:rPr lang="hr-HR" sz="1200" b="1" dirty="0"/>
              <a:t>Antonija </a:t>
            </a:r>
            <a:r>
              <a:rPr lang="hr-HR" sz="1200" b="1" dirty="0" err="1"/>
              <a:t>Mijatović</a:t>
            </a:r>
            <a:r>
              <a:rPr lang="hr-HR" sz="1200" baseline="30000" dirty="0" err="1"/>
              <a:t>3</a:t>
            </a:r>
            <a:r>
              <a:rPr lang="hr-HR" sz="1200" dirty="0"/>
              <a:t>, </a:t>
            </a:r>
            <a:r>
              <a:rPr lang="hr-HR" sz="1200" b="1" dirty="0"/>
              <a:t>Ivana </a:t>
            </a:r>
            <a:r>
              <a:rPr lang="hr-HR" sz="1200" b="1" dirty="0" err="1"/>
              <a:t>Babić</a:t>
            </a:r>
            <a:r>
              <a:rPr lang="hr-HR" sz="1200" baseline="30000" dirty="0" err="1"/>
              <a:t>2</a:t>
            </a:r>
            <a:r>
              <a:rPr lang="hr-HR" sz="1200" dirty="0"/>
              <a:t>, </a:t>
            </a:r>
            <a:r>
              <a:rPr lang="hr-HR" sz="1200" b="1" dirty="0"/>
              <a:t>Ana </a:t>
            </a:r>
            <a:r>
              <a:rPr lang="hr-HR" sz="1200" b="1" dirty="0" err="1" smtClean="0"/>
              <a:t>Marušić</a:t>
            </a:r>
            <a:r>
              <a:rPr lang="hr-HR" sz="1200" baseline="30000" dirty="0" err="1" smtClean="0"/>
              <a:t>2,3</a:t>
            </a:r>
            <a:endParaRPr lang="hr-HR" sz="1200" baseline="30000" dirty="0" smtClean="0"/>
          </a:p>
          <a:p>
            <a:pPr>
              <a:spcBef>
                <a:spcPts val="0"/>
              </a:spcBef>
            </a:pPr>
            <a:endParaRPr lang="hr-HR" sz="1200" dirty="0"/>
          </a:p>
          <a:p>
            <a:pPr>
              <a:spcBef>
                <a:spcPts val="0"/>
              </a:spcBef>
            </a:pPr>
            <a:r>
              <a:rPr lang="en-US" sz="1200" baseline="30000" dirty="0"/>
              <a:t>1</a:t>
            </a:r>
            <a:r>
              <a:rPr lang="en-US" sz="1200" dirty="0"/>
              <a:t> University of Split School of Medicine</a:t>
            </a:r>
            <a:r>
              <a:rPr lang="en-US" sz="1200" dirty="0" smtClean="0"/>
              <a:t>,</a:t>
            </a:r>
            <a:r>
              <a:rPr lang="hr-HR" sz="1200" dirty="0" smtClean="0"/>
              <a:t> </a:t>
            </a:r>
            <a:r>
              <a:rPr lang="en-US" sz="1200" dirty="0" smtClean="0"/>
              <a:t>TRIBE </a:t>
            </a:r>
            <a:r>
              <a:rPr lang="en-US" sz="1200" dirty="0"/>
              <a:t>PhD program, Split, Croatia</a:t>
            </a:r>
          </a:p>
          <a:p>
            <a:pPr>
              <a:spcBef>
                <a:spcPts val="0"/>
              </a:spcBef>
            </a:pPr>
            <a:r>
              <a:rPr lang="en-US" sz="1200" baseline="30000" dirty="0"/>
              <a:t>2</a:t>
            </a:r>
            <a:r>
              <a:rPr lang="en-US" sz="1200" dirty="0"/>
              <a:t> University Hospital of Split, Department of Research, Split, Croatia</a:t>
            </a:r>
          </a:p>
          <a:p>
            <a:pPr>
              <a:spcBef>
                <a:spcPts val="0"/>
              </a:spcBef>
            </a:pPr>
            <a:r>
              <a:rPr lang="en-US" sz="1200" baseline="30000" dirty="0"/>
              <a:t>3</a:t>
            </a:r>
            <a:r>
              <a:rPr lang="en-US" sz="1200" dirty="0"/>
              <a:t> University of Split School of Medicine, Center for Evidence-based Medicine, Split, </a:t>
            </a:r>
            <a:r>
              <a:rPr lang="en-US" sz="1200" dirty="0" smtClean="0"/>
              <a:t>Croatia</a:t>
            </a:r>
            <a:endParaRPr lang="hr-HR" sz="1200" dirty="0" smtClean="0"/>
          </a:p>
          <a:p>
            <a:pPr>
              <a:spcBef>
                <a:spcPts val="0"/>
              </a:spcBef>
            </a:pPr>
            <a:endParaRPr lang="en-US" sz="1200" dirty="0"/>
          </a:p>
          <a:p>
            <a:pPr>
              <a:spcBef>
                <a:spcPts val="0"/>
              </a:spcBef>
            </a:pPr>
            <a:r>
              <a:rPr lang="en-GB" sz="1200" b="1" dirty="0" smtClean="0"/>
              <a:t>Correspondence</a:t>
            </a:r>
            <a:r>
              <a:rPr lang="hr-HR" sz="1200" b="1" dirty="0" smtClean="0"/>
              <a:t>: </a:t>
            </a:r>
            <a:r>
              <a:rPr lang="hr-HR" sz="1200" b="1" dirty="0"/>
              <a:t>rjadrijevic@kbsplit.hr</a:t>
            </a:r>
          </a:p>
        </p:txBody>
      </p:sp>
    </p:spTree>
    <p:extLst>
      <p:ext uri="{BB962C8B-B14F-4D97-AF65-F5344CB8AC3E}">
        <p14:creationId xmlns:p14="http://schemas.microsoft.com/office/powerpoint/2010/main" val="405495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sparavanje">
  <a:themeElements>
    <a:clrScheme name="Isparavanje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Isparavanje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sparavanje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TM04033937[[fn=Isparavanje]]</Template>
  <TotalTime>56</TotalTime>
  <Words>458</Words>
  <Application>Microsoft Office PowerPoint</Application>
  <PresentationFormat>Široki zaslon</PresentationFormat>
  <Paragraphs>60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</vt:lpstr>
      <vt:lpstr>Isparavanje</vt:lpstr>
      <vt:lpstr>Data retrieval, data cleaning and data merging: creating a database for bibliometric analyses</vt:lpstr>
      <vt:lpstr>What, who, where, when</vt:lpstr>
      <vt:lpstr>what</vt:lpstr>
      <vt:lpstr>what</vt:lpstr>
      <vt:lpstr>why</vt:lpstr>
      <vt:lpstr>Thank you!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retrieval, data cleaning and data merging: creating a database for bibliometric analyses</dc:title>
  <dc:creator>Romana Jadrijevic</dc:creator>
  <cp:lastModifiedBy>Romana Jadrijevic</cp:lastModifiedBy>
  <cp:revision>9</cp:revision>
  <dcterms:created xsi:type="dcterms:W3CDTF">2024-09-10T09:17:51Z</dcterms:created>
  <dcterms:modified xsi:type="dcterms:W3CDTF">2024-09-10T10:14:17Z</dcterms:modified>
</cp:coreProperties>
</file>