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y="5143500" cx="9144000"/>
  <p:notesSz cx="6858000" cy="9144000"/>
  <p:embeddedFontLst>
    <p:embeddedFont>
      <p:font typeface="Roboto"/>
      <p:regular r:id="rId36"/>
      <p:bold r:id="rId37"/>
      <p:italic r:id="rId38"/>
      <p:boldItalic r:id="rId39"/>
    </p:embeddedFont>
    <p:embeddedFont>
      <p:font typeface="Lato"/>
      <p:regular r:id="rId40"/>
      <p:bold r:id="rId41"/>
      <p:italic r:id="rId42"/>
      <p:boldItalic r:id="rId43"/>
    </p:embeddedFont>
    <p:embeddedFont>
      <p:font typeface="Montserrat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regular.fntdata"/><Relationship Id="rId20" Type="http://schemas.openxmlformats.org/officeDocument/2006/relationships/slide" Target="slides/slide14.xml"/><Relationship Id="rId42" Type="http://schemas.openxmlformats.org/officeDocument/2006/relationships/font" Target="fonts/Lato-italic.fntdata"/><Relationship Id="rId41" Type="http://schemas.openxmlformats.org/officeDocument/2006/relationships/font" Target="fonts/Lato-bold.fntdata"/><Relationship Id="rId22" Type="http://schemas.openxmlformats.org/officeDocument/2006/relationships/slide" Target="slides/slide16.xml"/><Relationship Id="rId44" Type="http://schemas.openxmlformats.org/officeDocument/2006/relationships/font" Target="fonts/Montserrat-regular.fntdata"/><Relationship Id="rId21" Type="http://schemas.openxmlformats.org/officeDocument/2006/relationships/slide" Target="slides/slide15.xml"/><Relationship Id="rId43" Type="http://schemas.openxmlformats.org/officeDocument/2006/relationships/font" Target="fonts/Lato-boldItalic.fntdata"/><Relationship Id="rId24" Type="http://schemas.openxmlformats.org/officeDocument/2006/relationships/slide" Target="slides/slide18.xml"/><Relationship Id="rId46" Type="http://schemas.openxmlformats.org/officeDocument/2006/relationships/font" Target="fonts/Montserrat-italic.fntdata"/><Relationship Id="rId23" Type="http://schemas.openxmlformats.org/officeDocument/2006/relationships/slide" Target="slides/slide17.xml"/><Relationship Id="rId45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47" Type="http://schemas.openxmlformats.org/officeDocument/2006/relationships/font" Target="fonts/Montserrat-boldItalic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Roboto-bold.fntdata"/><Relationship Id="rId14" Type="http://schemas.openxmlformats.org/officeDocument/2006/relationships/slide" Target="slides/slide8.xml"/><Relationship Id="rId36" Type="http://schemas.openxmlformats.org/officeDocument/2006/relationships/font" Target="fonts/Roboto-regular.fntdata"/><Relationship Id="rId17" Type="http://schemas.openxmlformats.org/officeDocument/2006/relationships/slide" Target="slides/slide11.xml"/><Relationship Id="rId39" Type="http://schemas.openxmlformats.org/officeDocument/2006/relationships/font" Target="fonts/Roboto-boldItalic.fntdata"/><Relationship Id="rId16" Type="http://schemas.openxmlformats.org/officeDocument/2006/relationships/slide" Target="slides/slide10.xml"/><Relationship Id="rId38" Type="http://schemas.openxmlformats.org/officeDocument/2006/relationships/font" Target="fonts/Roboto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92a270c99b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92a270c99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fe6f0f4369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fe6f0f4369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fe6f0f4369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fe6f0f4369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c9ca6f74df_0_20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c9ca6f74df_0_20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932627ce7f_6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932627ce7f_6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fe6f0f4369_0_6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fe6f0f4369_0_6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fe6f0f4369_0_4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fe6f0f4369_0_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fe6f0f4369_0_6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2fe6f0f4369_0_6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2fe6f0f4369_0_6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2fe6f0f4369_0_6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2fe6f0f4369_0_8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2fe6f0f4369_0_8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2fe6f0f4369_0_9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2fe6f0f4369_0_9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fe6f0f4369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fe6f0f4369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2fe6f0f4369_0_6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2fe6f0f4369_0_6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165da071b04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165da071b04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1cb2d6d566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1cb2d6d566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2fe6f0f4369_0_10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2fe6f0f4369_0_10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2fe6f0f4369_0_10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2fe6f0f4369_0_10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2fe6f0f4369_0_7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2fe6f0f4369_0_7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292c7e2baee_0_98:notes"/>
          <p:cNvSpPr txBox="1"/>
          <p:nvPr>
            <p:ph idx="1" type="body"/>
          </p:nvPr>
        </p:nvSpPr>
        <p:spPr>
          <a:xfrm>
            <a:off x="685802" y="4400550"/>
            <a:ext cx="5486400" cy="3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g292c7e2baee_0_98:notes"/>
          <p:cNvSpPr/>
          <p:nvPr>
            <p:ph idx="2" type="sldImg"/>
          </p:nvPr>
        </p:nvSpPr>
        <p:spPr>
          <a:xfrm>
            <a:off x="423927" y="1143000"/>
            <a:ext cx="6010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2fe6f0f4369_0_7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2fe6f0f4369_0_7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2fe6f0f4369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2fe6f0f4369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2fe6f0f4369_0_6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2fe6f0f4369_0_6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3850db7bd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3850db7bd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66af813789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66af813789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65da071b04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65da071b04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fe6f0f4369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fe6f0f4369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fe6f0f4369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fe6f0f4369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fe6f0f4369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fe6f0f4369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fe6f0f436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fe6f0f436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4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4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1pPr>
            <a:lvl2pPr indent="-3175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2pPr>
            <a:lvl3pPr indent="-3175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3pPr>
            <a:lvl4pPr indent="-3175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indent="-3175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indent="-3175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indent="-3175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indent="-3175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4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1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1100"/>
            </a:lvl1pPr>
            <a:lvl2pPr indent="0" lvl="1" marL="0" rtl="0" algn="r">
              <a:spcBef>
                <a:spcPts val="0"/>
              </a:spcBef>
              <a:buNone/>
              <a:defRPr sz="1100"/>
            </a:lvl2pPr>
            <a:lvl3pPr indent="0" lvl="2" marL="0" rtl="0" algn="r">
              <a:spcBef>
                <a:spcPts val="0"/>
              </a:spcBef>
              <a:buNone/>
              <a:defRPr sz="1100"/>
            </a:lvl3pPr>
            <a:lvl4pPr indent="0" lvl="3" marL="0" rtl="0" algn="r">
              <a:spcBef>
                <a:spcPts val="0"/>
              </a:spcBef>
              <a:buNone/>
              <a:defRPr sz="1100"/>
            </a:lvl4pPr>
            <a:lvl5pPr indent="0" lvl="4" marL="0" rtl="0" algn="r">
              <a:spcBef>
                <a:spcPts val="0"/>
              </a:spcBef>
              <a:buNone/>
              <a:defRPr sz="1100"/>
            </a:lvl5pPr>
            <a:lvl6pPr indent="0" lvl="5" marL="0" rtl="0" algn="r">
              <a:spcBef>
                <a:spcPts val="0"/>
              </a:spcBef>
              <a:buNone/>
              <a:defRPr sz="1100"/>
            </a:lvl6pPr>
            <a:lvl7pPr indent="0" lvl="6" marL="0" rtl="0" algn="r">
              <a:spcBef>
                <a:spcPts val="0"/>
              </a:spcBef>
              <a:buNone/>
              <a:defRPr sz="1100"/>
            </a:lvl7pPr>
            <a:lvl8pPr indent="0" lvl="7" marL="0" rtl="0" algn="r">
              <a:spcBef>
                <a:spcPts val="0"/>
              </a:spcBef>
              <a:buNone/>
              <a:defRPr sz="1100"/>
            </a:lvl8pPr>
            <a:lvl9pPr indent="0" lvl="8" marL="0" rtl="0" algn="r">
              <a:spcBef>
                <a:spcPts val="0"/>
              </a:spcBef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4" name="Google Shape;74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5" name="Google Shape;7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1" name="Google Shape;81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2" name="Google Shape;8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9" name="Google Shape;89;p2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0" name="Google Shape;90;p2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1" name="Google Shape;9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4" name="Google Shape;9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7" name="Google Shape;97;p2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8" name="Google Shape;9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creativecommons.org/licenses/by/4.0/" TargetMode="External"/><Relationship Id="rId4" Type="http://schemas.openxmlformats.org/officeDocument/2006/relationships/image" Target="../media/image25.png"/><Relationship Id="rId5" Type="http://schemas.openxmlformats.org/officeDocument/2006/relationships/image" Target="../media/image13.png"/><Relationship Id="rId6" Type="http://schemas.openxmlformats.org/officeDocument/2006/relationships/image" Target="../media/image32.png"/><Relationship Id="rId7" Type="http://schemas.openxmlformats.org/officeDocument/2006/relationships/hyperlink" Target="https://akademienl.social/@MsPhelps" TargetMode="External"/><Relationship Id="rId8" Type="http://schemas.openxmlformats.org/officeDocument/2006/relationships/hyperlink" Target="https://tinyurl.com/pubmet-2024-kramer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vsnu.nl/files/documenten/Domeinen/Onderzoek/SEP_2021-2027.pdf" TargetMode="External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24.png"/><Relationship Id="rId9" Type="http://schemas.openxmlformats.org/officeDocument/2006/relationships/hyperlink" Target="https://graspos.eu/open-science-assessment-framework" TargetMode="External"/><Relationship Id="rId5" Type="http://schemas.openxmlformats.org/officeDocument/2006/relationships/image" Target="../media/image18.png"/><Relationship Id="rId6" Type="http://schemas.openxmlformats.org/officeDocument/2006/relationships/hyperlink" Target="https://opusproject.eu/opus-news/opus-research-assessment-framework-raf-changing-the-way-we-evaluate-research/" TargetMode="External"/><Relationship Id="rId7" Type="http://schemas.openxmlformats.org/officeDocument/2006/relationships/image" Target="../media/image15.png"/><Relationship Id="rId8" Type="http://schemas.openxmlformats.org/officeDocument/2006/relationships/hyperlink" Target="https://handbook.pathos-project.eu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5" Type="http://schemas.openxmlformats.org/officeDocument/2006/relationships/hyperlink" Target="https://www.leru.org/files/Publications/Next-Generation-Metrics-for-Scientific-and-Scholarly-Research-in-Europe_Paper.pdf" TargetMode="External"/><Relationship Id="rId6" Type="http://schemas.openxmlformats.org/officeDocument/2006/relationships/hyperlink" Target="https://doi.org/10.5281/zenodo.10569961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Relationship Id="rId4" Type="http://schemas.openxmlformats.org/officeDocument/2006/relationships/hyperlink" Target="https://doi.org/10.1162/qss_a_00322" TargetMode="External"/><Relationship Id="rId5" Type="http://schemas.openxmlformats.org/officeDocument/2006/relationships/hyperlink" Target="https://doi.org/10.1162/qss_a_00322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Relationship Id="rId4" Type="http://schemas.openxmlformats.org/officeDocument/2006/relationships/image" Target="../media/image19.png"/><Relationship Id="rId5" Type="http://schemas.openxmlformats.org/officeDocument/2006/relationships/hyperlink" Target="https://data.europa.eu/doi/10.2777/89349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Relationship Id="rId4" Type="http://schemas.openxmlformats.org/officeDocument/2006/relationships/image" Target="../media/image39.png"/><Relationship Id="rId5" Type="http://schemas.openxmlformats.org/officeDocument/2006/relationships/image" Target="../media/image20.png"/><Relationship Id="rId6" Type="http://schemas.openxmlformats.org/officeDocument/2006/relationships/image" Target="../media/image27.png"/><Relationship Id="rId7" Type="http://schemas.openxmlformats.org/officeDocument/2006/relationships/image" Target="../media/image3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Relationship Id="rId4" Type="http://schemas.openxmlformats.org/officeDocument/2006/relationships/image" Target="../media/image4.png"/><Relationship Id="rId5" Type="http://schemas.openxmlformats.org/officeDocument/2006/relationships/image" Target="../media/image17.png"/><Relationship Id="rId6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Relationship Id="rId4" Type="http://schemas.openxmlformats.org/officeDocument/2006/relationships/image" Target="../media/image21.png"/><Relationship Id="rId5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epdos.nl/" TargetMode="External"/><Relationship Id="rId4" Type="http://schemas.openxmlformats.org/officeDocument/2006/relationships/image" Target="../media/image33.png"/><Relationship Id="rId5" Type="http://schemas.openxmlformats.org/officeDocument/2006/relationships/hyperlink" Target="https://www.universiteitenvannederland.nl/en_GB/publieke-waarden-en-academische-soevereiniteit.html" TargetMode="External"/><Relationship Id="rId6" Type="http://schemas.openxmlformats.org/officeDocument/2006/relationships/image" Target="../media/image40.png"/><Relationship Id="rId7" Type="http://schemas.openxmlformats.org/officeDocument/2006/relationships/hyperlink" Target="https://doi.org/10.5281/zenodo.6074944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www.sorbonne-universite.fr/en/news/sorbonne-university-unsubscribes-web-science" TargetMode="External"/><Relationship Id="rId4" Type="http://schemas.openxmlformats.org/officeDocument/2006/relationships/image" Target="../media/image42.png"/><Relationship Id="rId5" Type="http://schemas.openxmlformats.org/officeDocument/2006/relationships/hyperlink" Target="https://www.leidenmadtrics.nl/articles/introducing-the-leiden-ranking-open-edition" TargetMode="External"/><Relationship Id="rId6" Type="http://schemas.openxmlformats.org/officeDocument/2006/relationships/image" Target="../media/image3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frenchopensciencemonitor.esr.gouv.fr/" TargetMode="External"/><Relationship Id="rId4" Type="http://schemas.openxmlformats.org/officeDocument/2006/relationships/image" Target="../media/image3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7.png"/><Relationship Id="rId4" Type="http://schemas.openxmlformats.org/officeDocument/2006/relationships/image" Target="../media/image43.png"/><Relationship Id="rId5" Type="http://schemas.openxmlformats.org/officeDocument/2006/relationships/image" Target="../media/image41.png"/><Relationship Id="rId6" Type="http://schemas.openxmlformats.org/officeDocument/2006/relationships/image" Target="../media/image38.png"/><Relationship Id="rId7" Type="http://schemas.openxmlformats.org/officeDocument/2006/relationships/hyperlink" Target="https://barcelona-declaration.org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png"/><Relationship Id="rId4" Type="http://schemas.openxmlformats.org/officeDocument/2006/relationships/hyperlink" Target="https://scoss.org/why-support-open-infrastructures/" TargetMode="External"/><Relationship Id="rId5" Type="http://schemas.openxmlformats.org/officeDocument/2006/relationships/image" Target="../media/image3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doi.org/10.1108/978-1-80262-685-820241004" TargetMode="External"/><Relationship Id="rId4" Type="http://schemas.openxmlformats.org/officeDocument/2006/relationships/image" Target="../media/image3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creativecommons.org/licenses/by/4.0/" TargetMode="External"/><Relationship Id="rId4" Type="http://schemas.openxmlformats.org/officeDocument/2006/relationships/image" Target="../media/image25.png"/><Relationship Id="rId5" Type="http://schemas.openxmlformats.org/officeDocument/2006/relationships/image" Target="../media/image13.png"/><Relationship Id="rId6" Type="http://schemas.openxmlformats.org/officeDocument/2006/relationships/image" Target="../media/image32.png"/><Relationship Id="rId7" Type="http://schemas.openxmlformats.org/officeDocument/2006/relationships/hyperlink" Target="https://akademienl.social/@MsPhelps" TargetMode="External"/><Relationship Id="rId8" Type="http://schemas.openxmlformats.org/officeDocument/2006/relationships/hyperlink" Target="https://tinyurl.com/pubmet-2024-kramer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hyperlink" Target="https://commons.wikimedia.org/wiki/File:03-perspective_sph%C3%A9rique.JPG" TargetMode="External"/><Relationship Id="rId5" Type="http://schemas.openxmlformats.org/officeDocument/2006/relationships/hyperlink" Target="https://creativecommons.org/licenses/by-sa/3.0/deed.en" TargetMode="External"/><Relationship Id="rId6" Type="http://schemas.openxmlformats.org/officeDocument/2006/relationships/image" Target="../media/image2.png"/><Relationship Id="rId7" Type="http://schemas.openxmlformats.org/officeDocument/2006/relationships/image" Target="../media/image6.png"/><Relationship Id="rId8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2.png"/><Relationship Id="rId5" Type="http://schemas.openxmlformats.org/officeDocument/2006/relationships/image" Target="../media/image17.png"/><Relationship Id="rId6" Type="http://schemas.openxmlformats.org/officeDocument/2006/relationships/image" Target="../media/image1.png"/><Relationship Id="rId7" Type="http://schemas.openxmlformats.org/officeDocument/2006/relationships/hyperlink" Target="https://commons.wikimedia.org/wiki/File:03-perspective_sph%C3%A9rique.JPG" TargetMode="External"/><Relationship Id="rId8" Type="http://schemas.openxmlformats.org/officeDocument/2006/relationships/hyperlink" Target="https://creativecommons.org/licenses/by-sa/3.0/deed.en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hyperlink" Target="https://sfdora.org/" TargetMode="External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hyperlink" Target="https://www.uu.nl/sites/default/files/UU%20-%20RR%20-%20Conversational%20Guidelines%20v1.2.pdf" TargetMode="External"/><Relationship Id="rId6" Type="http://schemas.openxmlformats.org/officeDocument/2006/relationships/hyperlink" Target="https://www.uu.nl/sites/default/files/UU%20-%20RR%20-%20Conversational%20Guidelines%20v1.2.pdf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Relationship Id="rId4" Type="http://schemas.openxmlformats.org/officeDocument/2006/relationships/image" Target="../media/image11.png"/><Relationship Id="rId5" Type="http://schemas.openxmlformats.org/officeDocument/2006/relationships/hyperlink" Target="https://www.uu.nl/sites/default/files/UU%20-%20RR%20-%20Conversational%20Guidelines%20v1.2.pdf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/>
          <p:nvPr>
            <p:ph type="ctrTitle"/>
          </p:nvPr>
        </p:nvSpPr>
        <p:spPr>
          <a:xfrm>
            <a:off x="437425" y="668375"/>
            <a:ext cx="8250600" cy="20526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Research assessment and openness </a:t>
            </a:r>
            <a:endParaRPr b="1" sz="42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– a multi-faceted relationship</a:t>
            </a:r>
            <a:endParaRPr b="1" sz="53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 sz="2400">
                <a:latin typeface="Calibri"/>
                <a:ea typeface="Calibri"/>
                <a:cs typeface="Calibri"/>
                <a:sym typeface="Calibri"/>
              </a:rPr>
            </a:br>
            <a:r>
              <a:rPr lang="en" sz="2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PUBMET2024</a:t>
            </a:r>
            <a:endParaRPr sz="24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2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19415" y="4475597"/>
            <a:ext cx="789044" cy="27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69775" y="3088151"/>
            <a:ext cx="3318251" cy="92780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6"/>
          <p:cNvSpPr txBox="1"/>
          <p:nvPr>
            <p:ph idx="1" type="subTitle"/>
          </p:nvPr>
        </p:nvSpPr>
        <p:spPr>
          <a:xfrm>
            <a:off x="5441625" y="4015950"/>
            <a:ext cx="3246300" cy="3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Open science. Open metadata. Open infrastructure</a:t>
            </a:r>
            <a:endParaRPr sz="11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26"/>
          <p:cNvPicPr preferRelativeResize="0"/>
          <p:nvPr/>
        </p:nvPicPr>
        <p:blipFill rotWithShape="1">
          <a:blip r:embed="rId6">
            <a:alphaModFix/>
          </a:blip>
          <a:srcRect b="0" l="3575" r="3565" t="0"/>
          <a:stretch/>
        </p:blipFill>
        <p:spPr>
          <a:xfrm>
            <a:off x="488627" y="4114800"/>
            <a:ext cx="231700" cy="24952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6"/>
          <p:cNvSpPr txBox="1"/>
          <p:nvPr>
            <p:ph idx="1" type="subTitle"/>
          </p:nvPr>
        </p:nvSpPr>
        <p:spPr>
          <a:xfrm>
            <a:off x="361225" y="3453384"/>
            <a:ext cx="3477000" cy="5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Bianca Kramer</a:t>
            </a:r>
            <a:endParaRPr b="1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" name="Google Shape;111;p26"/>
          <p:cNvSpPr txBox="1"/>
          <p:nvPr>
            <p:ph idx="1" type="subTitle"/>
          </p:nvPr>
        </p:nvSpPr>
        <p:spPr>
          <a:xfrm>
            <a:off x="605200" y="4014225"/>
            <a:ext cx="2190900" cy="3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lt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@akademienl.social/@MsPhelps </a:t>
            </a:r>
            <a:endParaRPr sz="11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6"/>
          <p:cNvSpPr txBox="1"/>
          <p:nvPr/>
        </p:nvSpPr>
        <p:spPr>
          <a:xfrm>
            <a:off x="2380100" y="4755675"/>
            <a:ext cx="4312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https://tinyurl.com/pubmet-2024-kramer</a:t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5"/>
          <p:cNvSpPr txBox="1"/>
          <p:nvPr/>
        </p:nvSpPr>
        <p:spPr>
          <a:xfrm>
            <a:off x="0" y="0"/>
            <a:ext cx="9144000" cy="73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20"/>
              <a:t>Example: Dutch </a:t>
            </a:r>
            <a:r>
              <a:rPr lang="en" sz="3020"/>
              <a:t>Strategy evaluation protocol (SEP)</a:t>
            </a:r>
            <a:endParaRPr sz="3020">
              <a:solidFill>
                <a:srgbClr val="000000"/>
              </a:solidFill>
            </a:endParaRPr>
          </a:p>
        </p:txBody>
      </p:sp>
      <p:sp>
        <p:nvSpPr>
          <p:cNvPr id="235" name="Google Shape;235;p35"/>
          <p:cNvSpPr txBox="1"/>
          <p:nvPr/>
        </p:nvSpPr>
        <p:spPr>
          <a:xfrm>
            <a:off x="543175" y="1030525"/>
            <a:ext cx="53892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8775" lvl="0" marL="457200" rtl="0" algn="l"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050"/>
              <a:buFont typeface="Calibri"/>
              <a:buChar char="●"/>
            </a:pPr>
            <a:r>
              <a:rPr lang="en" sz="2050">
                <a:solidFill>
                  <a:srgbClr val="3B3B3B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Evaluation in relation to the unit’s strategy</a:t>
            </a:r>
            <a:endParaRPr sz="2050">
              <a:solidFill>
                <a:srgbClr val="3B3B3B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58775" lvl="0" marL="457200" rtl="0" algn="l"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050"/>
              <a:buFont typeface="Calibri"/>
              <a:buChar char="●"/>
            </a:pPr>
            <a:r>
              <a:rPr lang="en" sz="2050">
                <a:solidFill>
                  <a:srgbClr val="3B3B3B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Criteria:  research quality, societal impact and viability</a:t>
            </a:r>
            <a:endParaRPr sz="2050">
              <a:solidFill>
                <a:srgbClr val="3B3B3B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58775" lvl="0" marL="457200" rtl="0" algn="l"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050"/>
              <a:buFont typeface="Calibri"/>
              <a:buChar char="●"/>
            </a:pPr>
            <a:r>
              <a:rPr lang="en" sz="2050">
                <a:solidFill>
                  <a:srgbClr val="3B3B3B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Specific aspects:</a:t>
            </a:r>
            <a:endParaRPr sz="2050">
              <a:solidFill>
                <a:srgbClr val="3B3B3B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46075" lvl="1" marL="914400" rtl="0" algn="l"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1850"/>
              <a:buFont typeface="Calibri"/>
              <a:buChar char="○"/>
            </a:pPr>
            <a:r>
              <a:rPr lang="en" sz="1850">
                <a:solidFill>
                  <a:srgbClr val="3B3B3B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Open science practices and efforts</a:t>
            </a:r>
            <a:endParaRPr sz="1850">
              <a:solidFill>
                <a:srgbClr val="3B3B3B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46075" lvl="1" marL="914400" rtl="0" algn="l"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1850"/>
              <a:buFont typeface="Calibri"/>
              <a:buChar char="○"/>
            </a:pPr>
            <a:r>
              <a:rPr lang="en" sz="1850">
                <a:solidFill>
                  <a:srgbClr val="3B3B3B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PhD policy and training</a:t>
            </a:r>
            <a:endParaRPr sz="1850">
              <a:solidFill>
                <a:srgbClr val="3B3B3B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46075" lvl="1" marL="914400" rtl="0" algn="l"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1850"/>
              <a:buFont typeface="Calibri"/>
              <a:buChar char="○"/>
            </a:pPr>
            <a:r>
              <a:rPr lang="en" sz="1850">
                <a:solidFill>
                  <a:srgbClr val="3B3B3B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Academic culture (openness, safety, inclusiveness, research integrity)</a:t>
            </a:r>
            <a:endParaRPr sz="1850">
              <a:solidFill>
                <a:srgbClr val="3B3B3B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46075" lvl="1" marL="914400" rtl="0" algn="l"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1850"/>
              <a:buFont typeface="Calibri"/>
              <a:buChar char="○"/>
            </a:pPr>
            <a:r>
              <a:rPr lang="en" sz="1850">
                <a:solidFill>
                  <a:srgbClr val="3B3B3B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Human resources policy </a:t>
            </a:r>
            <a:br>
              <a:rPr lang="en" sz="1850">
                <a:solidFill>
                  <a:srgbClr val="3B3B3B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lang="en" sz="1850">
                <a:solidFill>
                  <a:srgbClr val="3B3B3B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(diversity, talent management) </a:t>
            </a:r>
            <a:endParaRPr sz="2050">
              <a:solidFill>
                <a:srgbClr val="3B3B3B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58775" lvl="0" marL="457200" rtl="0" algn="l"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050"/>
              <a:buFont typeface="Calibri"/>
              <a:buChar char="●"/>
            </a:pPr>
            <a:r>
              <a:rPr lang="en" sz="2050">
                <a:solidFill>
                  <a:srgbClr val="3B3B3B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Narratives, supported by data </a:t>
            </a:r>
            <a:br>
              <a:rPr lang="en" sz="2050">
                <a:solidFill>
                  <a:srgbClr val="3B3B3B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lang="en" sz="2050">
                <a:solidFill>
                  <a:srgbClr val="3B3B3B"/>
                </a:solidFill>
                <a:latin typeface="Calibri"/>
                <a:ea typeface="Calibri"/>
                <a:cs typeface="Calibri"/>
                <a:sym typeface="Calibri"/>
              </a:rPr>
              <a:t>(free choice of indicators)</a:t>
            </a:r>
            <a:endParaRPr sz="1850">
              <a:solidFill>
                <a:srgbClr val="3B3B3B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3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6450" y="1113025"/>
            <a:ext cx="2428950" cy="2996726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5"/>
          <p:cNvSpPr/>
          <p:nvPr/>
        </p:nvSpPr>
        <p:spPr>
          <a:xfrm>
            <a:off x="1026050" y="4050600"/>
            <a:ext cx="3378900" cy="629400"/>
          </a:xfrm>
          <a:prstGeom prst="rect">
            <a:avLst/>
          </a:prstGeom>
          <a:solidFill>
            <a:srgbClr val="9BD6CE">
              <a:alpha val="2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6"/>
          <p:cNvSpPr txBox="1"/>
          <p:nvPr/>
        </p:nvSpPr>
        <p:spPr>
          <a:xfrm>
            <a:off x="3438775" y="954325"/>
            <a:ext cx="53892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8775" lvl="0" marL="457200" rtl="0" algn="l"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050"/>
              <a:buFont typeface="Calibri"/>
              <a:buChar char="●"/>
            </a:pPr>
            <a:r>
              <a:rPr lang="en" sz="2050">
                <a:solidFill>
                  <a:srgbClr val="3B3B3B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What’s the balance between relevant (context-dependent) and comparable?</a:t>
            </a:r>
            <a:endParaRPr sz="2050">
              <a:solidFill>
                <a:srgbClr val="3B3B3B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36"/>
          <p:cNvSpPr txBox="1"/>
          <p:nvPr/>
        </p:nvSpPr>
        <p:spPr>
          <a:xfrm>
            <a:off x="0" y="0"/>
            <a:ext cx="9144000" cy="73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20">
                <a:solidFill>
                  <a:schemeClr val="dk1"/>
                </a:solidFill>
              </a:rPr>
              <a:t> Choosing indicators - a balancing act</a:t>
            </a:r>
            <a:endParaRPr sz="3020">
              <a:solidFill>
                <a:srgbClr val="000000"/>
              </a:solidFill>
            </a:endParaRPr>
          </a:p>
        </p:txBody>
      </p:sp>
      <p:grpSp>
        <p:nvGrpSpPr>
          <p:cNvPr id="244" name="Google Shape;244;p36"/>
          <p:cNvGrpSpPr/>
          <p:nvPr/>
        </p:nvGrpSpPr>
        <p:grpSpPr>
          <a:xfrm>
            <a:off x="11525" y="1056100"/>
            <a:ext cx="3578131" cy="3765900"/>
            <a:chOff x="11525" y="1056100"/>
            <a:chExt cx="3578131" cy="3765900"/>
          </a:xfrm>
        </p:grpSpPr>
        <p:pic>
          <p:nvPicPr>
            <p:cNvPr id="245" name="Google Shape;245;p3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525" y="1056100"/>
              <a:ext cx="3578050" cy="3765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6" name="Google Shape;246;p36"/>
            <p:cNvSpPr txBox="1"/>
            <p:nvPr/>
          </p:nvSpPr>
          <p:spPr>
            <a:xfrm>
              <a:off x="40797" y="3237613"/>
              <a:ext cx="1212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alibri"/>
                  <a:ea typeface="Calibri"/>
                  <a:cs typeface="Calibri"/>
                  <a:sym typeface="Calibri"/>
                </a:rPr>
                <a:t>relevant</a:t>
              </a:r>
              <a:endParaRPr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36"/>
            <p:cNvSpPr txBox="1"/>
            <p:nvPr/>
          </p:nvSpPr>
          <p:spPr>
            <a:xfrm>
              <a:off x="2377056" y="2921530"/>
              <a:ext cx="1212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alibri"/>
                  <a:ea typeface="Calibri"/>
                  <a:cs typeface="Calibri"/>
                  <a:sym typeface="Calibri"/>
                </a:rPr>
                <a:t>comparable</a:t>
              </a:r>
              <a:endParaRPr b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36"/>
          <p:cNvGrpSpPr/>
          <p:nvPr/>
        </p:nvGrpSpPr>
        <p:grpSpPr>
          <a:xfrm>
            <a:off x="11525" y="1056100"/>
            <a:ext cx="3578131" cy="3765900"/>
            <a:chOff x="11525" y="1056100"/>
            <a:chExt cx="3578131" cy="3765900"/>
          </a:xfrm>
        </p:grpSpPr>
        <p:pic>
          <p:nvPicPr>
            <p:cNvPr id="249" name="Google Shape;249;p3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11525" y="1056100"/>
              <a:ext cx="3578050" cy="3765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0" name="Google Shape;250;p36"/>
            <p:cNvSpPr txBox="1"/>
            <p:nvPr/>
          </p:nvSpPr>
          <p:spPr>
            <a:xfrm>
              <a:off x="40797" y="2856613"/>
              <a:ext cx="1212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alibri"/>
                  <a:ea typeface="Calibri"/>
                  <a:cs typeface="Calibri"/>
                  <a:sym typeface="Calibri"/>
                </a:rPr>
                <a:t>relevant</a:t>
              </a:r>
              <a:endParaRPr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36"/>
            <p:cNvSpPr txBox="1"/>
            <p:nvPr/>
          </p:nvSpPr>
          <p:spPr>
            <a:xfrm>
              <a:off x="2377056" y="3150130"/>
              <a:ext cx="1212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alibri"/>
                  <a:ea typeface="Calibri"/>
                  <a:cs typeface="Calibri"/>
                  <a:sym typeface="Calibri"/>
                </a:rPr>
                <a:t>comparable</a:t>
              </a:r>
              <a:endParaRPr b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7"/>
          <p:cNvSpPr txBox="1"/>
          <p:nvPr/>
        </p:nvSpPr>
        <p:spPr>
          <a:xfrm>
            <a:off x="3438775" y="954325"/>
            <a:ext cx="53892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8775" lvl="0" marL="457200" rtl="0" algn="l"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050"/>
              <a:buFont typeface="Calibri"/>
              <a:buChar char="●"/>
            </a:pPr>
            <a:r>
              <a:rPr lang="en" sz="2050">
                <a:solidFill>
                  <a:srgbClr val="3B3B3B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What’s the balance between relevant (context-dependent) and comparable?</a:t>
            </a:r>
            <a:endParaRPr sz="2050">
              <a:solidFill>
                <a:srgbClr val="3B3B3B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7"/>
          <p:cNvSpPr txBox="1"/>
          <p:nvPr/>
        </p:nvSpPr>
        <p:spPr>
          <a:xfrm>
            <a:off x="0" y="0"/>
            <a:ext cx="9144000" cy="73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20">
                <a:solidFill>
                  <a:schemeClr val="dk1"/>
                </a:solidFill>
              </a:rPr>
              <a:t>Choosing indicators - a balancing act</a:t>
            </a:r>
            <a:endParaRPr sz="3020">
              <a:solidFill>
                <a:srgbClr val="000000"/>
              </a:solidFill>
            </a:endParaRPr>
          </a:p>
        </p:txBody>
      </p:sp>
      <p:grpSp>
        <p:nvGrpSpPr>
          <p:cNvPr id="258" name="Google Shape;258;p37"/>
          <p:cNvGrpSpPr/>
          <p:nvPr/>
        </p:nvGrpSpPr>
        <p:grpSpPr>
          <a:xfrm>
            <a:off x="11525" y="1056100"/>
            <a:ext cx="3578131" cy="3765900"/>
            <a:chOff x="11525" y="1056100"/>
            <a:chExt cx="3578131" cy="3765900"/>
          </a:xfrm>
        </p:grpSpPr>
        <p:pic>
          <p:nvPicPr>
            <p:cNvPr id="259" name="Google Shape;259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525" y="1056100"/>
              <a:ext cx="3578050" cy="3765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0" name="Google Shape;260;p37"/>
            <p:cNvSpPr txBox="1"/>
            <p:nvPr/>
          </p:nvSpPr>
          <p:spPr>
            <a:xfrm>
              <a:off x="40797" y="3237613"/>
              <a:ext cx="1212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alibri"/>
                  <a:ea typeface="Calibri"/>
                  <a:cs typeface="Calibri"/>
                  <a:sym typeface="Calibri"/>
                </a:rPr>
                <a:t>relevant</a:t>
              </a:r>
              <a:endParaRPr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37"/>
            <p:cNvSpPr txBox="1"/>
            <p:nvPr/>
          </p:nvSpPr>
          <p:spPr>
            <a:xfrm>
              <a:off x="2377056" y="2921530"/>
              <a:ext cx="1212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alibri"/>
                  <a:ea typeface="Calibri"/>
                  <a:cs typeface="Calibri"/>
                  <a:sym typeface="Calibri"/>
                </a:rPr>
                <a:t>comparable</a:t>
              </a:r>
              <a:endParaRPr b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2" name="Google Shape;262;p37"/>
          <p:cNvGrpSpPr/>
          <p:nvPr/>
        </p:nvGrpSpPr>
        <p:grpSpPr>
          <a:xfrm>
            <a:off x="11525" y="1056100"/>
            <a:ext cx="3578131" cy="3765900"/>
            <a:chOff x="11525" y="1056100"/>
            <a:chExt cx="3578131" cy="3765900"/>
          </a:xfrm>
        </p:grpSpPr>
        <p:pic>
          <p:nvPicPr>
            <p:cNvPr id="263" name="Google Shape;263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11525" y="1056100"/>
              <a:ext cx="3578050" cy="3765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4" name="Google Shape;264;p37"/>
            <p:cNvSpPr txBox="1"/>
            <p:nvPr/>
          </p:nvSpPr>
          <p:spPr>
            <a:xfrm>
              <a:off x="40797" y="2856613"/>
              <a:ext cx="1212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alibri"/>
                  <a:ea typeface="Calibri"/>
                  <a:cs typeface="Calibri"/>
                  <a:sym typeface="Calibri"/>
                </a:rPr>
                <a:t>relevant</a:t>
              </a:r>
              <a:endParaRPr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37"/>
            <p:cNvSpPr txBox="1"/>
            <p:nvPr/>
          </p:nvSpPr>
          <p:spPr>
            <a:xfrm>
              <a:off x="2377056" y="3150130"/>
              <a:ext cx="1212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alibri"/>
                  <a:ea typeface="Calibri"/>
                  <a:cs typeface="Calibri"/>
                  <a:sym typeface="Calibri"/>
                </a:rPr>
                <a:t>comparable</a:t>
              </a:r>
              <a:endParaRPr b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37"/>
          <p:cNvSpPr txBox="1"/>
          <p:nvPr/>
        </p:nvSpPr>
        <p:spPr>
          <a:xfrm>
            <a:off x="3895975" y="2021125"/>
            <a:ext cx="4947000" cy="24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8775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050"/>
              <a:buFont typeface="Calibri"/>
              <a:buChar char="➔"/>
            </a:pPr>
            <a:r>
              <a:rPr lang="en" sz="2050">
                <a:solidFill>
                  <a:srgbClr val="3B3B3B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broader </a:t>
            </a:r>
            <a:r>
              <a:rPr lang="en" sz="2050">
                <a:solidFill>
                  <a:srgbClr val="3B3B3B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spectrum of activities, outputs and indicators</a:t>
            </a:r>
            <a:br>
              <a:rPr lang="en" sz="2050">
                <a:solidFill>
                  <a:srgbClr val="3B3B3B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endParaRPr sz="2050">
              <a:solidFill>
                <a:srgbClr val="3B3B3B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58775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050"/>
              <a:buFont typeface="Calibri"/>
              <a:buChar char="➔"/>
            </a:pPr>
            <a:r>
              <a:rPr lang="en" sz="2050">
                <a:solidFill>
                  <a:srgbClr val="3B3B3B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more agency for those being assessed </a:t>
            </a:r>
            <a:endParaRPr sz="2050">
              <a:solidFill>
                <a:srgbClr val="3B3B3B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50">
              <a:solidFill>
                <a:srgbClr val="3B3B3B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50">
                <a:solidFill>
                  <a:srgbClr val="3B3B3B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vs.</a:t>
            </a:r>
            <a:br>
              <a:rPr lang="en" sz="2050">
                <a:solidFill>
                  <a:srgbClr val="3B3B3B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endParaRPr sz="2050">
              <a:solidFill>
                <a:srgbClr val="3B3B3B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58775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050"/>
              <a:buFont typeface="Calibri"/>
              <a:buChar char="➔"/>
            </a:pPr>
            <a:r>
              <a:rPr lang="en" sz="2050">
                <a:solidFill>
                  <a:srgbClr val="3B3B3B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more standardized </a:t>
            </a:r>
            <a:r>
              <a:rPr lang="en" sz="2050">
                <a:solidFill>
                  <a:srgbClr val="3B3B3B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requirements</a:t>
            </a:r>
            <a:r>
              <a:rPr lang="en" sz="2050">
                <a:solidFill>
                  <a:srgbClr val="3B3B3B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for outputs and metrics to be used</a:t>
            </a:r>
            <a:endParaRPr sz="2050">
              <a:solidFill>
                <a:srgbClr val="3B3B3B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8"/>
          <p:cNvSpPr txBox="1"/>
          <p:nvPr/>
        </p:nvSpPr>
        <p:spPr>
          <a:xfrm>
            <a:off x="0" y="0"/>
            <a:ext cx="9144000" cy="73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20">
                <a:solidFill>
                  <a:schemeClr val="dk1"/>
                </a:solidFill>
              </a:rPr>
              <a:t>Choosing indicators - a balancing act</a:t>
            </a:r>
            <a:endParaRPr sz="3020">
              <a:solidFill>
                <a:srgbClr val="000000"/>
              </a:solidFill>
            </a:endParaRPr>
          </a:p>
        </p:txBody>
      </p:sp>
      <p:grpSp>
        <p:nvGrpSpPr>
          <p:cNvPr id="272" name="Google Shape;272;p38"/>
          <p:cNvGrpSpPr/>
          <p:nvPr/>
        </p:nvGrpSpPr>
        <p:grpSpPr>
          <a:xfrm>
            <a:off x="11525" y="1056100"/>
            <a:ext cx="3578131" cy="3765900"/>
            <a:chOff x="11525" y="1056100"/>
            <a:chExt cx="3578131" cy="3765900"/>
          </a:xfrm>
        </p:grpSpPr>
        <p:pic>
          <p:nvPicPr>
            <p:cNvPr id="273" name="Google Shape;273;p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525" y="1056100"/>
              <a:ext cx="3578050" cy="3765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4" name="Google Shape;274;p38"/>
            <p:cNvSpPr txBox="1"/>
            <p:nvPr/>
          </p:nvSpPr>
          <p:spPr>
            <a:xfrm>
              <a:off x="40797" y="3237613"/>
              <a:ext cx="1212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alibri"/>
                  <a:ea typeface="Calibri"/>
                  <a:cs typeface="Calibri"/>
                  <a:sym typeface="Calibri"/>
                </a:rPr>
                <a:t>relevant</a:t>
              </a:r>
              <a:endParaRPr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38"/>
            <p:cNvSpPr txBox="1"/>
            <p:nvPr/>
          </p:nvSpPr>
          <p:spPr>
            <a:xfrm>
              <a:off x="2377056" y="2921530"/>
              <a:ext cx="1212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alibri"/>
                  <a:ea typeface="Calibri"/>
                  <a:cs typeface="Calibri"/>
                  <a:sym typeface="Calibri"/>
                </a:rPr>
                <a:t>comparable</a:t>
              </a:r>
              <a:endParaRPr b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76" name="Google Shape;27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7925" y="3943449"/>
            <a:ext cx="3578125" cy="79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35525" y="883400"/>
            <a:ext cx="2469274" cy="10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8"/>
          <p:cNvSpPr txBox="1"/>
          <p:nvPr/>
        </p:nvSpPr>
        <p:spPr>
          <a:xfrm>
            <a:off x="4077725" y="1809750"/>
            <a:ext cx="50664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50" u="sng">
                <a:solidFill>
                  <a:srgbClr val="7F7F7F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OPUS Research Assessment Framework (RAF)</a:t>
            </a:r>
            <a:endParaRPr>
              <a:solidFill>
                <a:srgbClr val="7F7F7F"/>
              </a:solidFill>
            </a:endParaRPr>
          </a:p>
        </p:txBody>
      </p:sp>
      <p:pic>
        <p:nvPicPr>
          <p:cNvPr id="279" name="Google Shape;279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10606" y="2455350"/>
            <a:ext cx="2875643" cy="68942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8"/>
          <p:cNvSpPr txBox="1"/>
          <p:nvPr/>
        </p:nvSpPr>
        <p:spPr>
          <a:xfrm>
            <a:off x="4077725" y="3105150"/>
            <a:ext cx="50664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50" u="sng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Open Science Indicator Handbook</a:t>
            </a:r>
            <a:endParaRPr>
              <a:solidFill>
                <a:srgbClr val="7F7F7F"/>
              </a:solidFill>
            </a:endParaRPr>
          </a:p>
        </p:txBody>
      </p:sp>
      <p:sp>
        <p:nvSpPr>
          <p:cNvPr id="281" name="Google Shape;281;p38"/>
          <p:cNvSpPr txBox="1"/>
          <p:nvPr/>
        </p:nvSpPr>
        <p:spPr>
          <a:xfrm>
            <a:off x="4001525" y="4705350"/>
            <a:ext cx="50664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50" u="sng">
                <a:solidFill>
                  <a:srgbClr val="7F7F7F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Open Science Assessment Framework (OSAF)</a:t>
            </a:r>
            <a:endParaRPr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0301" y="502800"/>
            <a:ext cx="1753875" cy="175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9"/>
          <p:cNvSpPr txBox="1"/>
          <p:nvPr/>
        </p:nvSpPr>
        <p:spPr>
          <a:xfrm>
            <a:off x="0" y="0"/>
            <a:ext cx="9144000" cy="73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20">
                <a:solidFill>
                  <a:schemeClr val="dk1"/>
                </a:solidFill>
              </a:rPr>
              <a:t>Choosing indicators - a balancing act</a:t>
            </a:r>
            <a:endParaRPr sz="3020">
              <a:solidFill>
                <a:srgbClr val="000000"/>
              </a:solidFill>
            </a:endParaRPr>
          </a:p>
        </p:txBody>
      </p:sp>
      <p:grpSp>
        <p:nvGrpSpPr>
          <p:cNvPr id="288" name="Google Shape;288;p39"/>
          <p:cNvGrpSpPr/>
          <p:nvPr/>
        </p:nvGrpSpPr>
        <p:grpSpPr>
          <a:xfrm>
            <a:off x="11525" y="1056100"/>
            <a:ext cx="3578131" cy="3765900"/>
            <a:chOff x="11525" y="1056100"/>
            <a:chExt cx="3578131" cy="3765900"/>
          </a:xfrm>
        </p:grpSpPr>
        <p:pic>
          <p:nvPicPr>
            <p:cNvPr id="289" name="Google Shape;289;p3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525" y="1056100"/>
              <a:ext cx="3578050" cy="3765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0" name="Google Shape;290;p39"/>
            <p:cNvSpPr txBox="1"/>
            <p:nvPr/>
          </p:nvSpPr>
          <p:spPr>
            <a:xfrm>
              <a:off x="40797" y="3237613"/>
              <a:ext cx="1212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alibri"/>
                  <a:ea typeface="Calibri"/>
                  <a:cs typeface="Calibri"/>
                  <a:sym typeface="Calibri"/>
                </a:rPr>
                <a:t>relevant</a:t>
              </a:r>
              <a:endParaRPr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39"/>
            <p:cNvSpPr txBox="1"/>
            <p:nvPr/>
          </p:nvSpPr>
          <p:spPr>
            <a:xfrm>
              <a:off x="2377056" y="2921530"/>
              <a:ext cx="1212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alibri"/>
                  <a:ea typeface="Calibri"/>
                  <a:cs typeface="Calibri"/>
                  <a:sym typeface="Calibri"/>
                </a:rPr>
                <a:t>comparable</a:t>
              </a:r>
              <a:endParaRPr b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2" name="Google Shape;292;p39"/>
          <p:cNvSpPr txBox="1"/>
          <p:nvPr/>
        </p:nvSpPr>
        <p:spPr>
          <a:xfrm>
            <a:off x="4077725" y="1809750"/>
            <a:ext cx="50664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50" u="sng">
                <a:solidFill>
                  <a:srgbClr val="7F7F7F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Next Generation Metrics for Scientific and Scholarly Research in Europe</a:t>
            </a:r>
            <a:r>
              <a:rPr lang="en" sz="205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(position paper)</a:t>
            </a:r>
            <a:endParaRPr sz="2050"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F7F7F"/>
              </a:solidFill>
            </a:endParaRPr>
          </a:p>
        </p:txBody>
      </p:sp>
      <p:sp>
        <p:nvSpPr>
          <p:cNvPr id="293" name="Google Shape;293;p39"/>
          <p:cNvSpPr txBox="1"/>
          <p:nvPr/>
        </p:nvSpPr>
        <p:spPr>
          <a:xfrm>
            <a:off x="4045275" y="3859550"/>
            <a:ext cx="49989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Bosman, Jeroen (2024). Changes in demand and supply of metrics for research evaluation in the context of open science and new R&amp;R. Zenodo. </a:t>
            </a:r>
            <a:r>
              <a:rPr lang="en" u="sng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https://doi.org/10.5281/zenodo.10569961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0"/>
          <p:cNvSpPr/>
          <p:nvPr/>
        </p:nvSpPr>
        <p:spPr>
          <a:xfrm>
            <a:off x="80200" y="654100"/>
            <a:ext cx="223500" cy="4421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40"/>
          <p:cNvSpPr/>
          <p:nvPr/>
        </p:nvSpPr>
        <p:spPr>
          <a:xfrm>
            <a:off x="8835450" y="654100"/>
            <a:ext cx="223500" cy="4421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40"/>
          <p:cNvSpPr txBox="1"/>
          <p:nvPr/>
        </p:nvSpPr>
        <p:spPr>
          <a:xfrm>
            <a:off x="80325" y="1926100"/>
            <a:ext cx="2235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D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D</a:t>
            </a:r>
            <a:endParaRPr sz="1000"/>
          </a:p>
        </p:txBody>
      </p:sp>
      <p:sp>
        <p:nvSpPr>
          <p:cNvPr id="301" name="Google Shape;301;p40"/>
          <p:cNvSpPr/>
          <p:nvPr/>
        </p:nvSpPr>
        <p:spPr>
          <a:xfrm rot="5400000">
            <a:off x="108825" y="1633550"/>
            <a:ext cx="151500" cy="131700"/>
          </a:xfrm>
          <a:prstGeom prst="triangle">
            <a:avLst>
              <a:gd fmla="val 50000" name="adj"/>
            </a:avLst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302" name="Google Shape;302;p40"/>
          <p:cNvSpPr/>
          <p:nvPr/>
        </p:nvSpPr>
        <p:spPr>
          <a:xfrm rot="5400000">
            <a:off x="108825" y="3975700"/>
            <a:ext cx="151500" cy="131700"/>
          </a:xfrm>
          <a:prstGeom prst="triangle">
            <a:avLst>
              <a:gd fmla="val 50000" name="adj"/>
            </a:avLst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303" name="Google Shape;303;p40"/>
          <p:cNvSpPr txBox="1"/>
          <p:nvPr/>
        </p:nvSpPr>
        <p:spPr>
          <a:xfrm>
            <a:off x="8835450" y="1926100"/>
            <a:ext cx="2235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U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</a:t>
            </a:r>
            <a:endParaRPr sz="1000"/>
          </a:p>
        </p:txBody>
      </p:sp>
      <p:sp>
        <p:nvSpPr>
          <p:cNvPr id="304" name="Google Shape;304;p40"/>
          <p:cNvSpPr/>
          <p:nvPr/>
        </p:nvSpPr>
        <p:spPr>
          <a:xfrm rot="-5400000">
            <a:off x="8871825" y="3975700"/>
            <a:ext cx="151500" cy="131700"/>
          </a:xfrm>
          <a:prstGeom prst="triangle">
            <a:avLst>
              <a:gd fmla="val 50000" name="adj"/>
            </a:avLst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305" name="Google Shape;305;p40"/>
          <p:cNvSpPr/>
          <p:nvPr/>
        </p:nvSpPr>
        <p:spPr>
          <a:xfrm rot="-5400000">
            <a:off x="8871825" y="1633550"/>
            <a:ext cx="151500" cy="131700"/>
          </a:xfrm>
          <a:prstGeom prst="triangle">
            <a:avLst>
              <a:gd fmla="val 50000" name="adj"/>
            </a:avLst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306" name="Google Shape;306;p40"/>
          <p:cNvSpPr/>
          <p:nvPr/>
        </p:nvSpPr>
        <p:spPr>
          <a:xfrm>
            <a:off x="366575" y="654100"/>
            <a:ext cx="412500" cy="14394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40"/>
          <p:cNvSpPr/>
          <p:nvPr/>
        </p:nvSpPr>
        <p:spPr>
          <a:xfrm>
            <a:off x="366575" y="2163504"/>
            <a:ext cx="412500" cy="14394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40"/>
          <p:cNvSpPr/>
          <p:nvPr/>
        </p:nvSpPr>
        <p:spPr>
          <a:xfrm>
            <a:off x="366575" y="3657499"/>
            <a:ext cx="412500" cy="14133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40"/>
          <p:cNvSpPr txBox="1"/>
          <p:nvPr/>
        </p:nvSpPr>
        <p:spPr>
          <a:xfrm rot="5400000">
            <a:off x="-131425" y="1221875"/>
            <a:ext cx="1431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UNIVERSITIES</a:t>
            </a:r>
            <a:endParaRPr sz="800"/>
          </a:p>
        </p:txBody>
      </p:sp>
      <p:sp>
        <p:nvSpPr>
          <p:cNvPr id="310" name="Google Shape;310;p40"/>
          <p:cNvSpPr txBox="1"/>
          <p:nvPr/>
        </p:nvSpPr>
        <p:spPr>
          <a:xfrm rot="5400000">
            <a:off x="-131350" y="2666624"/>
            <a:ext cx="1431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FUNDING</a:t>
            </a:r>
            <a:endParaRPr sz="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ORGANIZATIONS</a:t>
            </a:r>
            <a:endParaRPr sz="800"/>
          </a:p>
        </p:txBody>
      </p:sp>
      <p:sp>
        <p:nvSpPr>
          <p:cNvPr id="311" name="Google Shape;311;p40"/>
          <p:cNvSpPr txBox="1"/>
          <p:nvPr/>
        </p:nvSpPr>
        <p:spPr>
          <a:xfrm rot="5400000">
            <a:off x="137975" y="4217900"/>
            <a:ext cx="893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GOVERNMENTS</a:t>
            </a:r>
            <a:endParaRPr sz="800"/>
          </a:p>
        </p:txBody>
      </p:sp>
      <p:sp>
        <p:nvSpPr>
          <p:cNvPr id="312" name="Google Shape;312;p40"/>
          <p:cNvSpPr/>
          <p:nvPr/>
        </p:nvSpPr>
        <p:spPr>
          <a:xfrm>
            <a:off x="82650" y="350600"/>
            <a:ext cx="8978700" cy="264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40"/>
          <p:cNvSpPr txBox="1"/>
          <p:nvPr/>
        </p:nvSpPr>
        <p:spPr>
          <a:xfrm>
            <a:off x="80200" y="348950"/>
            <a:ext cx="979500" cy="2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stakeholders in</a:t>
            </a:r>
            <a:endParaRPr sz="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academia …</a:t>
            </a:r>
            <a:r>
              <a:rPr lang="en" sz="900"/>
              <a:t> </a:t>
            </a:r>
            <a:endParaRPr sz="900"/>
          </a:p>
        </p:txBody>
      </p:sp>
      <p:sp>
        <p:nvSpPr>
          <p:cNvPr id="314" name="Google Shape;314;p40"/>
          <p:cNvSpPr txBox="1"/>
          <p:nvPr/>
        </p:nvSpPr>
        <p:spPr>
          <a:xfrm>
            <a:off x="924700" y="350600"/>
            <a:ext cx="1183800" cy="2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… are introducing changes, including … </a:t>
            </a:r>
            <a:endParaRPr sz="800"/>
          </a:p>
        </p:txBody>
      </p:sp>
      <p:sp>
        <p:nvSpPr>
          <p:cNvPr id="315" name="Google Shape;315;p40"/>
          <p:cNvSpPr txBox="1"/>
          <p:nvPr/>
        </p:nvSpPr>
        <p:spPr>
          <a:xfrm>
            <a:off x="2446250" y="348975"/>
            <a:ext cx="1827000" cy="2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… leading to potential new</a:t>
            </a:r>
            <a:endParaRPr sz="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 demands for indicators/metrics … </a:t>
            </a:r>
            <a:endParaRPr sz="800"/>
          </a:p>
        </p:txBody>
      </p:sp>
      <p:sp>
        <p:nvSpPr>
          <p:cNvPr id="316" name="Google Shape;316;p40"/>
          <p:cNvSpPr txBox="1"/>
          <p:nvPr/>
        </p:nvSpPr>
        <p:spPr>
          <a:xfrm>
            <a:off x="4335050" y="348975"/>
            <a:ext cx="1450500" cy="2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… that </a:t>
            </a:r>
            <a:r>
              <a:rPr b="1" lang="en" sz="800"/>
              <a:t>partly</a:t>
            </a:r>
            <a:r>
              <a:rPr lang="en" sz="800"/>
              <a:t> match with … </a:t>
            </a:r>
            <a:endParaRPr sz="800"/>
          </a:p>
        </p:txBody>
      </p:sp>
      <p:sp>
        <p:nvSpPr>
          <p:cNvPr id="317" name="Google Shape;317;p40"/>
          <p:cNvSpPr txBox="1"/>
          <p:nvPr/>
        </p:nvSpPr>
        <p:spPr>
          <a:xfrm>
            <a:off x="5785650" y="348950"/>
            <a:ext cx="2503500" cy="2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… new types and characteristics</a:t>
            </a:r>
            <a:endParaRPr sz="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 of metadata &amp; metrics…</a:t>
            </a:r>
            <a:endParaRPr sz="800"/>
          </a:p>
        </p:txBody>
      </p:sp>
      <p:sp>
        <p:nvSpPr>
          <p:cNvPr id="318" name="Google Shape;318;p40"/>
          <p:cNvSpPr/>
          <p:nvPr/>
        </p:nvSpPr>
        <p:spPr>
          <a:xfrm>
            <a:off x="865225" y="2903000"/>
            <a:ext cx="1335300" cy="21669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40"/>
          <p:cNvSpPr/>
          <p:nvPr/>
        </p:nvSpPr>
        <p:spPr>
          <a:xfrm>
            <a:off x="865288" y="666500"/>
            <a:ext cx="1335300" cy="2184900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40"/>
          <p:cNvSpPr txBox="1"/>
          <p:nvPr/>
        </p:nvSpPr>
        <p:spPr>
          <a:xfrm>
            <a:off x="865350" y="2931625"/>
            <a:ext cx="13353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RECOGNITION &amp; REWARDS</a:t>
            </a:r>
            <a:endParaRPr sz="800"/>
          </a:p>
        </p:txBody>
      </p:sp>
      <p:sp>
        <p:nvSpPr>
          <p:cNvPr id="321" name="Google Shape;321;p40"/>
          <p:cNvSpPr txBox="1"/>
          <p:nvPr/>
        </p:nvSpPr>
        <p:spPr>
          <a:xfrm>
            <a:off x="865288" y="695125"/>
            <a:ext cx="13353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OPEN SCIENCE &amp; SCHOLARSHIP</a:t>
            </a:r>
            <a:endParaRPr sz="800"/>
          </a:p>
        </p:txBody>
      </p:sp>
      <p:sp>
        <p:nvSpPr>
          <p:cNvPr id="322" name="Google Shape;322;p40"/>
          <p:cNvSpPr txBox="1"/>
          <p:nvPr/>
        </p:nvSpPr>
        <p:spPr>
          <a:xfrm>
            <a:off x="865225" y="3082325"/>
            <a:ext cx="13353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spAutoFit/>
          </a:bodyPr>
          <a:lstStyle/>
          <a:p>
            <a:pPr indent="0" lvl="0" marL="4572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recognize:</a:t>
            </a:r>
            <a:endParaRPr sz="700"/>
          </a:p>
          <a:p>
            <a:pPr indent="-44450" lvl="0" marL="91440" rtl="0" algn="l"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rPr lang="en" sz="700"/>
              <a:t>diversity of outputs</a:t>
            </a:r>
            <a:endParaRPr sz="700"/>
          </a:p>
          <a:p>
            <a:pPr indent="-44450" lvl="0" marL="91440" rtl="0" algn="l"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rPr lang="en" sz="700"/>
              <a:t>peer review</a:t>
            </a:r>
            <a:endParaRPr sz="700"/>
          </a:p>
          <a:p>
            <a:pPr indent="-44450" lvl="0" marL="91440" rtl="0" algn="l"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rPr lang="en" sz="700"/>
              <a:t>teamwork</a:t>
            </a:r>
            <a:endParaRPr sz="700"/>
          </a:p>
          <a:p>
            <a:pPr indent="-44450" lvl="0" marL="91440" rtl="0" algn="l"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rPr lang="en" sz="700"/>
              <a:t>collaboration</a:t>
            </a:r>
            <a:endParaRPr sz="700"/>
          </a:p>
          <a:p>
            <a:pPr indent="-44450" lvl="0" marL="91440" rtl="0" algn="l"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rPr lang="en" sz="700"/>
              <a:t>leadership</a:t>
            </a:r>
            <a:endParaRPr sz="700"/>
          </a:p>
          <a:p>
            <a:pPr indent="-44450" lvl="0" marL="91440" rtl="0" algn="l"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rPr lang="en" sz="700"/>
              <a:t>diversity of roles</a:t>
            </a:r>
            <a:endParaRPr sz="700"/>
          </a:p>
          <a:p>
            <a:pPr indent="-44450" lvl="0" marL="91440" rtl="0" algn="l"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rPr lang="en" sz="700"/>
              <a:t>(societal) impact</a:t>
            </a:r>
            <a:endParaRPr sz="700"/>
          </a:p>
          <a:p>
            <a:pPr indent="0" lvl="0" marL="4572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0" lvl="0" marL="4572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</a:rPr>
              <a:t>while striving </a:t>
            </a:r>
            <a:r>
              <a:rPr lang="en" sz="700"/>
              <a:t>for:</a:t>
            </a:r>
            <a:endParaRPr sz="700"/>
          </a:p>
          <a:p>
            <a:pPr indent="-44450" lvl="0" marL="91440" rtl="0" algn="l"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rPr lang="en" sz="700"/>
              <a:t>qualitative assessment</a:t>
            </a:r>
            <a:endParaRPr sz="700"/>
          </a:p>
          <a:p>
            <a:pPr indent="-44450" lvl="0" marL="91440" rtl="0" algn="l"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rPr lang="en" sz="700"/>
              <a:t>no journal based metrics</a:t>
            </a:r>
            <a:endParaRPr sz="700"/>
          </a:p>
          <a:p>
            <a:pPr indent="-44450" lvl="0" marL="91440" rtl="0" algn="l"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rPr lang="en" sz="700"/>
              <a:t>not only author-based metrics</a:t>
            </a:r>
            <a:endParaRPr sz="700"/>
          </a:p>
          <a:p>
            <a:pPr indent="-44450" lvl="0" marL="91440" rtl="0" algn="l"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rPr lang="en" sz="700"/>
              <a:t>involving the assessed</a:t>
            </a:r>
            <a:endParaRPr sz="700"/>
          </a:p>
          <a:p>
            <a:pPr indent="-44450" lvl="0" marL="91440" rtl="0" algn="l"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rPr lang="en" sz="700"/>
              <a:t>data/method transparency</a:t>
            </a:r>
            <a:endParaRPr sz="700"/>
          </a:p>
          <a:p>
            <a:pPr indent="-44450" lvl="0" marL="91440" rtl="0" algn="l"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rPr lang="en" sz="700"/>
              <a:t>community tool ownership</a:t>
            </a:r>
            <a:endParaRPr sz="700"/>
          </a:p>
        </p:txBody>
      </p:sp>
      <p:sp>
        <p:nvSpPr>
          <p:cNvPr id="323" name="Google Shape;323;p40"/>
          <p:cNvSpPr txBox="1"/>
          <p:nvPr/>
        </p:nvSpPr>
        <p:spPr>
          <a:xfrm>
            <a:off x="865288" y="871200"/>
            <a:ext cx="1335300" cy="20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spAutoFit/>
          </a:bodyPr>
          <a:lstStyle/>
          <a:p>
            <a:pPr indent="0" lvl="0" marL="4572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open access, for people and machines, to:</a:t>
            </a:r>
            <a:endParaRPr sz="700"/>
          </a:p>
          <a:p>
            <a:pPr indent="-44450" lvl="0" marL="91440" rtl="0" algn="l"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rPr lang="en" sz="700"/>
              <a:t>materials, protocols</a:t>
            </a:r>
            <a:endParaRPr sz="700"/>
          </a:p>
          <a:p>
            <a:pPr indent="-44450" lvl="0" marL="91440" rtl="0" algn="l"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rPr lang="en" sz="700"/>
              <a:t>data that is also FAIR</a:t>
            </a:r>
            <a:endParaRPr sz="700"/>
          </a:p>
          <a:p>
            <a:pPr indent="-44450" lvl="0" marL="91440" rtl="0" algn="l"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rPr lang="en" sz="700"/>
              <a:t>code &amp; software</a:t>
            </a:r>
            <a:endParaRPr sz="700"/>
          </a:p>
          <a:p>
            <a:pPr indent="-44450" lvl="0" marL="91440" rtl="0" algn="l"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rPr lang="en" sz="700"/>
              <a:t>publications (incl. preprints, proceedings)</a:t>
            </a:r>
            <a:endParaRPr sz="700"/>
          </a:p>
          <a:p>
            <a:pPr indent="0" lvl="0" marL="4572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0" lvl="0" marL="4572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</a:rPr>
              <a:t>while striving </a:t>
            </a:r>
            <a:r>
              <a:rPr lang="en" sz="700"/>
              <a:t>for:</a:t>
            </a:r>
            <a:endParaRPr sz="700"/>
          </a:p>
          <a:p>
            <a:pPr indent="-44450" lvl="0" marL="91440" rtl="0" algn="l"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rPr lang="en" sz="700"/>
              <a:t>full documentation of process</a:t>
            </a:r>
            <a:endParaRPr sz="700"/>
          </a:p>
          <a:p>
            <a:pPr indent="-44450" lvl="0" marL="91440" rtl="0" algn="l"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rPr lang="en" sz="700"/>
              <a:t>applying open reuse licenses</a:t>
            </a:r>
            <a:endParaRPr sz="700"/>
          </a:p>
          <a:p>
            <a:pPr indent="-44450" lvl="0" marL="91440" rtl="0" algn="l"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rPr lang="en" sz="700"/>
              <a:t>using open source software and hardware</a:t>
            </a:r>
            <a:endParaRPr sz="700"/>
          </a:p>
          <a:p>
            <a:pPr indent="-44450" lvl="0" marL="91440" rtl="0" algn="l"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rPr lang="en" sz="700"/>
              <a:t>involving stakeholders (incl. citizen science)</a:t>
            </a:r>
            <a:endParaRPr sz="700"/>
          </a:p>
          <a:p>
            <a:pPr indent="-44450" lvl="0" marL="91440" rtl="0" algn="l"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rPr lang="en" sz="700"/>
              <a:t>public engagement</a:t>
            </a:r>
            <a:endParaRPr sz="700"/>
          </a:p>
          <a:p>
            <a:pPr indent="-44450" lvl="0" marL="91440" rtl="0" algn="l">
              <a:spcBef>
                <a:spcPts val="0"/>
              </a:spcBef>
              <a:spcAft>
                <a:spcPts val="0"/>
              </a:spcAft>
              <a:buSzPts val="700"/>
              <a:buChar char="●"/>
            </a:pPr>
            <a:r>
              <a:rPr lang="en" sz="700"/>
              <a:t>adding plain language</a:t>
            </a:r>
            <a:endParaRPr sz="700"/>
          </a:p>
        </p:txBody>
      </p:sp>
      <p:sp>
        <p:nvSpPr>
          <p:cNvPr id="324" name="Google Shape;324;p40"/>
          <p:cNvSpPr/>
          <p:nvPr/>
        </p:nvSpPr>
        <p:spPr>
          <a:xfrm>
            <a:off x="2263400" y="654100"/>
            <a:ext cx="2193900" cy="22776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40"/>
          <p:cNvSpPr/>
          <p:nvPr/>
        </p:nvSpPr>
        <p:spPr>
          <a:xfrm>
            <a:off x="2263400" y="2970900"/>
            <a:ext cx="2170800" cy="20997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40"/>
          <p:cNvSpPr txBox="1"/>
          <p:nvPr/>
        </p:nvSpPr>
        <p:spPr>
          <a:xfrm>
            <a:off x="2263425" y="684700"/>
            <a:ext cx="21708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MEASURING DIFFERENT THINGS</a:t>
            </a:r>
            <a:endParaRPr sz="800"/>
          </a:p>
        </p:txBody>
      </p:sp>
      <p:sp>
        <p:nvSpPr>
          <p:cNvPr id="327" name="Google Shape;327;p40"/>
          <p:cNvSpPr txBox="1"/>
          <p:nvPr/>
        </p:nvSpPr>
        <p:spPr>
          <a:xfrm>
            <a:off x="2263525" y="3022113"/>
            <a:ext cx="21708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MEASURING THINGS DIFFERENTLY</a:t>
            </a:r>
            <a:endParaRPr sz="800"/>
          </a:p>
        </p:txBody>
      </p:sp>
      <p:sp>
        <p:nvSpPr>
          <p:cNvPr id="328" name="Google Shape;328;p40"/>
          <p:cNvSpPr/>
          <p:nvPr/>
        </p:nvSpPr>
        <p:spPr>
          <a:xfrm>
            <a:off x="80375" y="61825"/>
            <a:ext cx="8978700" cy="2463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40"/>
          <p:cNvSpPr txBox="1"/>
          <p:nvPr/>
        </p:nvSpPr>
        <p:spPr>
          <a:xfrm>
            <a:off x="0" y="52700"/>
            <a:ext cx="9144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Changes in demand and supply of metrics for research evaluation in the context of open science and new R&amp;R</a:t>
            </a:r>
            <a:endParaRPr b="1" sz="1300"/>
          </a:p>
        </p:txBody>
      </p:sp>
      <p:sp>
        <p:nvSpPr>
          <p:cNvPr id="330" name="Google Shape;330;p40"/>
          <p:cNvSpPr/>
          <p:nvPr/>
        </p:nvSpPr>
        <p:spPr>
          <a:xfrm>
            <a:off x="2335100" y="829000"/>
            <a:ext cx="2010300" cy="1947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40"/>
          <p:cNvSpPr/>
          <p:nvPr/>
        </p:nvSpPr>
        <p:spPr>
          <a:xfrm>
            <a:off x="2335125" y="1050175"/>
            <a:ext cx="2010300" cy="1947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40"/>
          <p:cNvSpPr/>
          <p:nvPr/>
        </p:nvSpPr>
        <p:spPr>
          <a:xfrm>
            <a:off x="2346638" y="1271350"/>
            <a:ext cx="2010300" cy="1947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40"/>
          <p:cNvSpPr/>
          <p:nvPr/>
        </p:nvSpPr>
        <p:spPr>
          <a:xfrm>
            <a:off x="2346663" y="1492525"/>
            <a:ext cx="2010300" cy="1947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40"/>
          <p:cNvSpPr/>
          <p:nvPr/>
        </p:nvSpPr>
        <p:spPr>
          <a:xfrm>
            <a:off x="2340888" y="1713700"/>
            <a:ext cx="2010300" cy="1947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40"/>
          <p:cNvSpPr/>
          <p:nvPr/>
        </p:nvSpPr>
        <p:spPr>
          <a:xfrm>
            <a:off x="2340913" y="1934875"/>
            <a:ext cx="2010300" cy="1947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40"/>
          <p:cNvSpPr/>
          <p:nvPr/>
        </p:nvSpPr>
        <p:spPr>
          <a:xfrm>
            <a:off x="2352425" y="2156050"/>
            <a:ext cx="2010300" cy="1947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40"/>
          <p:cNvSpPr/>
          <p:nvPr/>
        </p:nvSpPr>
        <p:spPr>
          <a:xfrm>
            <a:off x="2352450" y="2377225"/>
            <a:ext cx="2010300" cy="1947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40"/>
          <p:cNvSpPr/>
          <p:nvPr/>
        </p:nvSpPr>
        <p:spPr>
          <a:xfrm>
            <a:off x="2352438" y="2598400"/>
            <a:ext cx="2010300" cy="1947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40"/>
          <p:cNvSpPr/>
          <p:nvPr/>
        </p:nvSpPr>
        <p:spPr>
          <a:xfrm>
            <a:off x="2329338" y="3166325"/>
            <a:ext cx="2010300" cy="1947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40"/>
          <p:cNvSpPr/>
          <p:nvPr/>
        </p:nvSpPr>
        <p:spPr>
          <a:xfrm>
            <a:off x="2329363" y="3392679"/>
            <a:ext cx="2010300" cy="1947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40"/>
          <p:cNvSpPr/>
          <p:nvPr/>
        </p:nvSpPr>
        <p:spPr>
          <a:xfrm>
            <a:off x="2340875" y="3619032"/>
            <a:ext cx="2010300" cy="1947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40"/>
          <p:cNvSpPr/>
          <p:nvPr/>
        </p:nvSpPr>
        <p:spPr>
          <a:xfrm>
            <a:off x="2340900" y="3845386"/>
            <a:ext cx="2010300" cy="1947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40"/>
          <p:cNvSpPr/>
          <p:nvPr/>
        </p:nvSpPr>
        <p:spPr>
          <a:xfrm>
            <a:off x="2343613" y="4524446"/>
            <a:ext cx="2010300" cy="1947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40"/>
          <p:cNvSpPr/>
          <p:nvPr/>
        </p:nvSpPr>
        <p:spPr>
          <a:xfrm>
            <a:off x="2343638" y="4750800"/>
            <a:ext cx="2010300" cy="1947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40"/>
          <p:cNvSpPr txBox="1"/>
          <p:nvPr/>
        </p:nvSpPr>
        <p:spPr>
          <a:xfrm>
            <a:off x="2340900" y="829000"/>
            <a:ext cx="1699500" cy="19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457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open access status of outputs</a:t>
            </a:r>
            <a:endParaRPr sz="800"/>
          </a:p>
        </p:txBody>
      </p:sp>
      <p:sp>
        <p:nvSpPr>
          <p:cNvPr id="346" name="Google Shape;346;p40"/>
          <p:cNvSpPr txBox="1"/>
          <p:nvPr/>
        </p:nvSpPr>
        <p:spPr>
          <a:xfrm>
            <a:off x="2340900" y="1050175"/>
            <a:ext cx="1860000" cy="19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457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data FAIRness and availability</a:t>
            </a:r>
            <a:r>
              <a:rPr lang="en" sz="800">
                <a:solidFill>
                  <a:schemeClr val="dk1"/>
                </a:solidFill>
              </a:rPr>
              <a:t>/reuse</a:t>
            </a:r>
            <a:endParaRPr sz="800"/>
          </a:p>
        </p:txBody>
      </p:sp>
      <p:sp>
        <p:nvSpPr>
          <p:cNvPr id="347" name="Google Shape;347;p40"/>
          <p:cNvSpPr txBox="1"/>
          <p:nvPr/>
        </p:nvSpPr>
        <p:spPr>
          <a:xfrm>
            <a:off x="2352475" y="1271350"/>
            <a:ext cx="1699500" cy="19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457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code &amp; software availability</a:t>
            </a:r>
            <a:r>
              <a:rPr lang="en" sz="800">
                <a:solidFill>
                  <a:schemeClr val="dk1"/>
                </a:solidFill>
              </a:rPr>
              <a:t>/reuse</a:t>
            </a:r>
            <a:endParaRPr sz="800"/>
          </a:p>
        </p:txBody>
      </p:sp>
      <p:sp>
        <p:nvSpPr>
          <p:cNvPr id="348" name="Google Shape;348;p40"/>
          <p:cNvSpPr txBox="1"/>
          <p:nvPr/>
        </p:nvSpPr>
        <p:spPr>
          <a:xfrm>
            <a:off x="2352475" y="1492525"/>
            <a:ext cx="1127700" cy="19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457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preprinting</a:t>
            </a:r>
            <a:endParaRPr sz="800"/>
          </a:p>
        </p:txBody>
      </p:sp>
      <p:sp>
        <p:nvSpPr>
          <p:cNvPr id="349" name="Google Shape;349;p40"/>
          <p:cNvSpPr txBox="1"/>
          <p:nvPr/>
        </p:nvSpPr>
        <p:spPr>
          <a:xfrm>
            <a:off x="2352475" y="1713700"/>
            <a:ext cx="1183800" cy="19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457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conference output</a:t>
            </a:r>
            <a:endParaRPr sz="800"/>
          </a:p>
        </p:txBody>
      </p:sp>
      <p:sp>
        <p:nvSpPr>
          <p:cNvPr id="350" name="Google Shape;350;p40"/>
          <p:cNvSpPr txBox="1"/>
          <p:nvPr/>
        </p:nvSpPr>
        <p:spPr>
          <a:xfrm>
            <a:off x="2340900" y="1934875"/>
            <a:ext cx="933600" cy="19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457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books, chapters</a:t>
            </a:r>
            <a:endParaRPr sz="800"/>
          </a:p>
        </p:txBody>
      </p:sp>
      <p:sp>
        <p:nvSpPr>
          <p:cNvPr id="351" name="Google Shape;351;p40"/>
          <p:cNvSpPr txBox="1"/>
          <p:nvPr/>
        </p:nvSpPr>
        <p:spPr>
          <a:xfrm>
            <a:off x="2352475" y="2156050"/>
            <a:ext cx="1206000" cy="19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457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outputs in all languages</a:t>
            </a:r>
            <a:r>
              <a:rPr lang="en" sz="800"/>
              <a:t> </a:t>
            </a:r>
            <a:endParaRPr sz="800"/>
          </a:p>
        </p:txBody>
      </p:sp>
      <p:sp>
        <p:nvSpPr>
          <p:cNvPr id="352" name="Google Shape;352;p40"/>
          <p:cNvSpPr txBox="1"/>
          <p:nvPr/>
        </p:nvSpPr>
        <p:spPr>
          <a:xfrm>
            <a:off x="2352475" y="2377225"/>
            <a:ext cx="1638600" cy="19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457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(societal) impact</a:t>
            </a:r>
            <a:endParaRPr sz="800"/>
          </a:p>
        </p:txBody>
      </p:sp>
      <p:sp>
        <p:nvSpPr>
          <p:cNvPr id="353" name="Google Shape;353;p40"/>
          <p:cNvSpPr txBox="1"/>
          <p:nvPr/>
        </p:nvSpPr>
        <p:spPr>
          <a:xfrm>
            <a:off x="2352475" y="2598400"/>
            <a:ext cx="1466100" cy="19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457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collaborations</a:t>
            </a:r>
            <a:endParaRPr sz="800"/>
          </a:p>
        </p:txBody>
      </p:sp>
      <p:sp>
        <p:nvSpPr>
          <p:cNvPr id="354" name="Google Shape;354;p40"/>
          <p:cNvSpPr txBox="1"/>
          <p:nvPr/>
        </p:nvSpPr>
        <p:spPr>
          <a:xfrm>
            <a:off x="2346725" y="3166150"/>
            <a:ext cx="1139400" cy="19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457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data at team level</a:t>
            </a:r>
            <a:endParaRPr sz="800"/>
          </a:p>
        </p:txBody>
      </p:sp>
      <p:sp>
        <p:nvSpPr>
          <p:cNvPr id="355" name="Google Shape;355;p40"/>
          <p:cNvSpPr txBox="1"/>
          <p:nvPr/>
        </p:nvSpPr>
        <p:spPr>
          <a:xfrm>
            <a:off x="2346725" y="3387500"/>
            <a:ext cx="1477800" cy="19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457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data at project level</a:t>
            </a:r>
            <a:endParaRPr sz="800"/>
          </a:p>
        </p:txBody>
      </p:sp>
      <p:sp>
        <p:nvSpPr>
          <p:cNvPr id="356" name="Google Shape;356;p40"/>
          <p:cNvSpPr txBox="1"/>
          <p:nvPr/>
        </p:nvSpPr>
        <p:spPr>
          <a:xfrm>
            <a:off x="2346725" y="3608675"/>
            <a:ext cx="1913100" cy="19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457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community control &amp; ownership of tools</a:t>
            </a:r>
            <a:endParaRPr sz="800"/>
          </a:p>
        </p:txBody>
      </p:sp>
      <p:sp>
        <p:nvSpPr>
          <p:cNvPr id="357" name="Google Shape;357;p40"/>
          <p:cNvSpPr txBox="1"/>
          <p:nvPr/>
        </p:nvSpPr>
        <p:spPr>
          <a:xfrm>
            <a:off x="2349450" y="3845400"/>
            <a:ext cx="1860000" cy="19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457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data supporting formative assessment</a:t>
            </a:r>
            <a:endParaRPr sz="800"/>
          </a:p>
        </p:txBody>
      </p:sp>
      <p:sp>
        <p:nvSpPr>
          <p:cNvPr id="358" name="Google Shape;358;p40"/>
          <p:cNvSpPr txBox="1"/>
          <p:nvPr/>
        </p:nvSpPr>
        <p:spPr>
          <a:xfrm>
            <a:off x="2349450" y="4524450"/>
            <a:ext cx="1789800" cy="19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457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fully open and transparent data</a:t>
            </a:r>
            <a:endParaRPr sz="800"/>
          </a:p>
        </p:txBody>
      </p:sp>
      <p:sp>
        <p:nvSpPr>
          <p:cNvPr id="359" name="Google Shape;359;p40"/>
          <p:cNvSpPr txBox="1"/>
          <p:nvPr/>
        </p:nvSpPr>
        <p:spPr>
          <a:xfrm>
            <a:off x="2349450" y="4750800"/>
            <a:ext cx="1827000" cy="19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457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more qualitative data/insights</a:t>
            </a:r>
            <a:endParaRPr sz="800"/>
          </a:p>
        </p:txBody>
      </p:sp>
      <p:sp>
        <p:nvSpPr>
          <p:cNvPr id="360" name="Google Shape;360;p40"/>
          <p:cNvSpPr/>
          <p:nvPr/>
        </p:nvSpPr>
        <p:spPr>
          <a:xfrm>
            <a:off x="2338013" y="4298093"/>
            <a:ext cx="2010300" cy="1947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40"/>
          <p:cNvSpPr txBox="1"/>
          <p:nvPr/>
        </p:nvSpPr>
        <p:spPr>
          <a:xfrm>
            <a:off x="2349450" y="4291700"/>
            <a:ext cx="1827000" cy="19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457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avoid composite metrics</a:t>
            </a:r>
            <a:endParaRPr sz="800"/>
          </a:p>
        </p:txBody>
      </p:sp>
      <p:sp>
        <p:nvSpPr>
          <p:cNvPr id="362" name="Google Shape;362;p40"/>
          <p:cNvSpPr/>
          <p:nvPr/>
        </p:nvSpPr>
        <p:spPr>
          <a:xfrm>
            <a:off x="2346663" y="4071739"/>
            <a:ext cx="2010300" cy="1947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40"/>
          <p:cNvSpPr txBox="1"/>
          <p:nvPr/>
        </p:nvSpPr>
        <p:spPr>
          <a:xfrm>
            <a:off x="2349450" y="4093350"/>
            <a:ext cx="1827000" cy="15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457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avoid ranking of data</a:t>
            </a:r>
            <a:endParaRPr sz="800"/>
          </a:p>
        </p:txBody>
      </p:sp>
      <p:sp>
        <p:nvSpPr>
          <p:cNvPr id="364" name="Google Shape;364;p40"/>
          <p:cNvSpPr/>
          <p:nvPr/>
        </p:nvSpPr>
        <p:spPr>
          <a:xfrm rot="-5400000">
            <a:off x="3382500" y="2731300"/>
            <a:ext cx="4307100" cy="210300"/>
          </a:xfrm>
          <a:prstGeom prst="triangle">
            <a:avLst>
              <a:gd fmla="val 49603" name="adj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65" name="Google Shape;365;p40"/>
          <p:cNvSpPr/>
          <p:nvPr/>
        </p:nvSpPr>
        <p:spPr>
          <a:xfrm rot="5400000">
            <a:off x="2478600" y="2736525"/>
            <a:ext cx="4330200" cy="211200"/>
          </a:xfrm>
          <a:prstGeom prst="triangle">
            <a:avLst>
              <a:gd fmla="val 50264" name="adj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66" name="Google Shape;366;p40"/>
          <p:cNvSpPr txBox="1"/>
          <p:nvPr/>
        </p:nvSpPr>
        <p:spPr>
          <a:xfrm>
            <a:off x="4731288" y="2166850"/>
            <a:ext cx="7029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>
                <a:solidFill>
                  <a:srgbClr val="999999"/>
                </a:solidFill>
              </a:rPr>
              <a:t>?</a:t>
            </a:r>
            <a:endParaRPr sz="7500">
              <a:solidFill>
                <a:srgbClr val="999999"/>
              </a:solidFill>
            </a:endParaRPr>
          </a:p>
        </p:txBody>
      </p:sp>
      <p:sp>
        <p:nvSpPr>
          <p:cNvPr id="367" name="Google Shape;367;p40"/>
          <p:cNvSpPr/>
          <p:nvPr/>
        </p:nvSpPr>
        <p:spPr>
          <a:xfrm>
            <a:off x="8367575" y="654100"/>
            <a:ext cx="412500" cy="10185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40"/>
          <p:cNvSpPr/>
          <p:nvPr/>
        </p:nvSpPr>
        <p:spPr>
          <a:xfrm>
            <a:off x="8364613" y="2874121"/>
            <a:ext cx="412500" cy="10992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40"/>
          <p:cNvSpPr/>
          <p:nvPr/>
        </p:nvSpPr>
        <p:spPr>
          <a:xfrm>
            <a:off x="8364625" y="4024482"/>
            <a:ext cx="412500" cy="10491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40"/>
          <p:cNvSpPr txBox="1"/>
          <p:nvPr/>
        </p:nvSpPr>
        <p:spPr>
          <a:xfrm rot="-5400000">
            <a:off x="8070338" y="953100"/>
            <a:ext cx="1016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 </a:t>
            </a:r>
            <a:r>
              <a:rPr lang="en" sz="800"/>
              <a:t>PLATFORMS</a:t>
            </a:r>
            <a:endParaRPr sz="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(e.g. Zenodo, Science Direct Github, bioRxiv)</a:t>
            </a:r>
            <a:endParaRPr sz="700"/>
          </a:p>
        </p:txBody>
      </p:sp>
      <p:sp>
        <p:nvSpPr>
          <p:cNvPr id="371" name="Google Shape;371;p40"/>
          <p:cNvSpPr txBox="1"/>
          <p:nvPr/>
        </p:nvSpPr>
        <p:spPr>
          <a:xfrm rot="-5400000">
            <a:off x="8038550" y="3210225"/>
            <a:ext cx="10950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AGGREGATORS</a:t>
            </a:r>
            <a:endParaRPr sz="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(e.g. OpenAire, OpenAlex, CORE) </a:t>
            </a:r>
            <a:endParaRPr sz="700"/>
          </a:p>
        </p:txBody>
      </p:sp>
      <p:sp>
        <p:nvSpPr>
          <p:cNvPr id="372" name="Google Shape;372;p40"/>
          <p:cNvSpPr txBox="1"/>
          <p:nvPr/>
        </p:nvSpPr>
        <p:spPr>
          <a:xfrm rot="-5400000">
            <a:off x="8070149" y="4322550"/>
            <a:ext cx="10269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SERVICES</a:t>
            </a:r>
            <a:endParaRPr sz="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(e.g. WoS, Dimensions, LENS, Leiden Ranking)</a:t>
            </a:r>
            <a:endParaRPr sz="700"/>
          </a:p>
        </p:txBody>
      </p:sp>
      <p:sp>
        <p:nvSpPr>
          <p:cNvPr id="373" name="Google Shape;373;p40"/>
          <p:cNvSpPr txBox="1"/>
          <p:nvPr/>
        </p:nvSpPr>
        <p:spPr>
          <a:xfrm>
            <a:off x="8041725" y="348950"/>
            <a:ext cx="1009500" cy="2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… from supplying parties.</a:t>
            </a:r>
            <a:endParaRPr sz="800"/>
          </a:p>
        </p:txBody>
      </p:sp>
      <p:sp>
        <p:nvSpPr>
          <p:cNvPr id="374" name="Google Shape;374;p40"/>
          <p:cNvSpPr/>
          <p:nvPr/>
        </p:nvSpPr>
        <p:spPr>
          <a:xfrm>
            <a:off x="8364613" y="1723761"/>
            <a:ext cx="412500" cy="10992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40"/>
          <p:cNvSpPr txBox="1"/>
          <p:nvPr/>
        </p:nvSpPr>
        <p:spPr>
          <a:xfrm rot="-5400000">
            <a:off x="8032225" y="2053150"/>
            <a:ext cx="1095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REGISTRIES</a:t>
            </a:r>
            <a:endParaRPr sz="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(e.g. Crossref, DataCite, ROR, ORCID, DOAJ)</a:t>
            </a:r>
            <a:endParaRPr sz="700"/>
          </a:p>
        </p:txBody>
      </p:sp>
      <p:sp>
        <p:nvSpPr>
          <p:cNvPr id="376" name="Google Shape;376;p40"/>
          <p:cNvSpPr/>
          <p:nvPr/>
        </p:nvSpPr>
        <p:spPr>
          <a:xfrm>
            <a:off x="5747713" y="3445842"/>
            <a:ext cx="2560200" cy="2226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40"/>
          <p:cNvSpPr/>
          <p:nvPr/>
        </p:nvSpPr>
        <p:spPr>
          <a:xfrm>
            <a:off x="5747713" y="3725016"/>
            <a:ext cx="2560200" cy="2226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40"/>
          <p:cNvSpPr/>
          <p:nvPr/>
        </p:nvSpPr>
        <p:spPr>
          <a:xfrm>
            <a:off x="5747713" y="654100"/>
            <a:ext cx="2560200" cy="2226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40"/>
          <p:cNvSpPr/>
          <p:nvPr/>
        </p:nvSpPr>
        <p:spPr>
          <a:xfrm>
            <a:off x="5747713" y="933274"/>
            <a:ext cx="2560200" cy="2226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40"/>
          <p:cNvSpPr/>
          <p:nvPr/>
        </p:nvSpPr>
        <p:spPr>
          <a:xfrm>
            <a:off x="5747713" y="1212448"/>
            <a:ext cx="2560200" cy="2226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40"/>
          <p:cNvSpPr/>
          <p:nvPr/>
        </p:nvSpPr>
        <p:spPr>
          <a:xfrm>
            <a:off x="5747713" y="1491623"/>
            <a:ext cx="2560200" cy="2226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40"/>
          <p:cNvSpPr/>
          <p:nvPr/>
        </p:nvSpPr>
        <p:spPr>
          <a:xfrm>
            <a:off x="5747713" y="1770797"/>
            <a:ext cx="2560200" cy="2226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40"/>
          <p:cNvSpPr/>
          <p:nvPr/>
        </p:nvSpPr>
        <p:spPr>
          <a:xfrm>
            <a:off x="5747713" y="2049971"/>
            <a:ext cx="2560200" cy="2226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40"/>
          <p:cNvSpPr/>
          <p:nvPr/>
        </p:nvSpPr>
        <p:spPr>
          <a:xfrm>
            <a:off x="5747713" y="2329145"/>
            <a:ext cx="2560200" cy="2226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40"/>
          <p:cNvSpPr/>
          <p:nvPr/>
        </p:nvSpPr>
        <p:spPr>
          <a:xfrm>
            <a:off x="5747713" y="2608320"/>
            <a:ext cx="2560200" cy="2226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40"/>
          <p:cNvSpPr/>
          <p:nvPr/>
        </p:nvSpPr>
        <p:spPr>
          <a:xfrm>
            <a:off x="5747713" y="2887494"/>
            <a:ext cx="2560200" cy="2226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40"/>
          <p:cNvSpPr/>
          <p:nvPr/>
        </p:nvSpPr>
        <p:spPr>
          <a:xfrm>
            <a:off x="5747713" y="3166668"/>
            <a:ext cx="2560200" cy="2226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40"/>
          <p:cNvSpPr/>
          <p:nvPr/>
        </p:nvSpPr>
        <p:spPr>
          <a:xfrm>
            <a:off x="5747713" y="4004191"/>
            <a:ext cx="2560200" cy="2226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40"/>
          <p:cNvSpPr/>
          <p:nvPr/>
        </p:nvSpPr>
        <p:spPr>
          <a:xfrm>
            <a:off x="5747713" y="4283365"/>
            <a:ext cx="2560200" cy="2226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40"/>
          <p:cNvSpPr/>
          <p:nvPr/>
        </p:nvSpPr>
        <p:spPr>
          <a:xfrm>
            <a:off x="5747713" y="4562539"/>
            <a:ext cx="2560200" cy="2226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40"/>
          <p:cNvSpPr/>
          <p:nvPr/>
        </p:nvSpPr>
        <p:spPr>
          <a:xfrm>
            <a:off x="5747713" y="4841713"/>
            <a:ext cx="2560200" cy="2226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40"/>
          <p:cNvSpPr txBox="1"/>
          <p:nvPr/>
        </p:nvSpPr>
        <p:spPr>
          <a:xfrm>
            <a:off x="5744475" y="650350"/>
            <a:ext cx="2487300" cy="24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457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more inclusive databases (doctype/lang./geogr.)</a:t>
            </a:r>
            <a:endParaRPr sz="800"/>
          </a:p>
        </p:txBody>
      </p:sp>
      <p:sp>
        <p:nvSpPr>
          <p:cNvPr id="393" name="Google Shape;393;p40"/>
          <p:cNvSpPr txBox="1"/>
          <p:nvPr/>
        </p:nvSpPr>
        <p:spPr>
          <a:xfrm>
            <a:off x="5744475" y="929685"/>
            <a:ext cx="2388900" cy="24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457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OA-detection</a:t>
            </a:r>
            <a:r>
              <a:rPr lang="en" sz="800">
                <a:solidFill>
                  <a:schemeClr val="dk1"/>
                </a:solidFill>
              </a:rPr>
              <a:t> (e.g. UPW, including OA-types)</a:t>
            </a:r>
            <a:endParaRPr sz="800"/>
          </a:p>
        </p:txBody>
      </p:sp>
      <p:sp>
        <p:nvSpPr>
          <p:cNvPr id="394" name="Google Shape;394;p40"/>
          <p:cNvSpPr txBox="1"/>
          <p:nvPr/>
        </p:nvSpPr>
        <p:spPr>
          <a:xfrm>
            <a:off x="5744475" y="1209020"/>
            <a:ext cx="15135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457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open reuse license detection</a:t>
            </a:r>
            <a:endParaRPr sz="800"/>
          </a:p>
        </p:txBody>
      </p:sp>
      <p:sp>
        <p:nvSpPr>
          <p:cNvPr id="395" name="Google Shape;395;p40"/>
          <p:cNvSpPr txBox="1"/>
          <p:nvPr/>
        </p:nvSpPr>
        <p:spPr>
          <a:xfrm>
            <a:off x="5744475" y="1491955"/>
            <a:ext cx="2531400" cy="24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457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data of research/output mentions beyond academia</a:t>
            </a:r>
            <a:endParaRPr sz="800"/>
          </a:p>
        </p:txBody>
      </p:sp>
      <p:sp>
        <p:nvSpPr>
          <p:cNvPr id="396" name="Google Shape;396;p40"/>
          <p:cNvSpPr txBox="1"/>
          <p:nvPr/>
        </p:nvSpPr>
        <p:spPr>
          <a:xfrm>
            <a:off x="5744475" y="1771290"/>
            <a:ext cx="1569600" cy="24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457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(sub)organization PIDs (ROR)</a:t>
            </a:r>
            <a:endParaRPr sz="800"/>
          </a:p>
        </p:txBody>
      </p:sp>
      <p:sp>
        <p:nvSpPr>
          <p:cNvPr id="397" name="Google Shape;397;p40"/>
          <p:cNvSpPr txBox="1"/>
          <p:nvPr/>
        </p:nvSpPr>
        <p:spPr>
          <a:xfrm>
            <a:off x="5744475" y="2050625"/>
            <a:ext cx="1980000" cy="24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457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output PIDs (DOI, URN, etc.)</a:t>
            </a:r>
            <a:endParaRPr sz="800"/>
          </a:p>
        </p:txBody>
      </p:sp>
      <p:sp>
        <p:nvSpPr>
          <p:cNvPr id="398" name="Google Shape;398;p40"/>
          <p:cNvSpPr txBox="1"/>
          <p:nvPr/>
        </p:nvSpPr>
        <p:spPr>
          <a:xfrm>
            <a:off x="5744475" y="2329960"/>
            <a:ext cx="1778400" cy="24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457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creator PIDs (ORCID)</a:t>
            </a:r>
            <a:endParaRPr sz="800"/>
          </a:p>
        </p:txBody>
      </p:sp>
      <p:sp>
        <p:nvSpPr>
          <p:cNvPr id="399" name="Google Shape;399;p40"/>
          <p:cNvSpPr txBox="1"/>
          <p:nvPr/>
        </p:nvSpPr>
        <p:spPr>
          <a:xfrm>
            <a:off x="5744475" y="2609295"/>
            <a:ext cx="1456800" cy="24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457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project PIDs (RAID)</a:t>
            </a:r>
            <a:endParaRPr sz="800"/>
          </a:p>
        </p:txBody>
      </p:sp>
      <p:sp>
        <p:nvSpPr>
          <p:cNvPr id="400" name="Google Shape;400;p40"/>
          <p:cNvSpPr txBox="1"/>
          <p:nvPr/>
        </p:nvSpPr>
        <p:spPr>
          <a:xfrm>
            <a:off x="5744475" y="2888630"/>
            <a:ext cx="2262900" cy="24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457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funding/funder PIDs</a:t>
            </a:r>
            <a:r>
              <a:rPr lang="en" sz="800">
                <a:solidFill>
                  <a:schemeClr val="dk1"/>
                </a:solidFill>
              </a:rPr>
              <a:t> (funder registry, grant IDs)</a:t>
            </a:r>
            <a:endParaRPr sz="800"/>
          </a:p>
        </p:txBody>
      </p:sp>
      <p:sp>
        <p:nvSpPr>
          <p:cNvPr id="401" name="Google Shape;401;p40"/>
          <p:cNvSpPr txBox="1"/>
          <p:nvPr/>
        </p:nvSpPr>
        <p:spPr>
          <a:xfrm>
            <a:off x="5744475" y="3167965"/>
            <a:ext cx="2229900" cy="24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457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role indicators (e.g. using CREDIT taxonomy)</a:t>
            </a:r>
            <a:endParaRPr sz="800"/>
          </a:p>
        </p:txBody>
      </p:sp>
      <p:sp>
        <p:nvSpPr>
          <p:cNvPr id="402" name="Google Shape;402;p40"/>
          <p:cNvSpPr txBox="1"/>
          <p:nvPr/>
        </p:nvSpPr>
        <p:spPr>
          <a:xfrm>
            <a:off x="5744475" y="4005970"/>
            <a:ext cx="2531400" cy="24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457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tools providing</a:t>
            </a:r>
            <a:r>
              <a:rPr lang="en" sz="800">
                <a:solidFill>
                  <a:schemeClr val="dk1"/>
                </a:solidFill>
              </a:rPr>
              <a:t> open granular data (API/dumps)</a:t>
            </a:r>
            <a:endParaRPr sz="800"/>
          </a:p>
        </p:txBody>
      </p:sp>
      <p:sp>
        <p:nvSpPr>
          <p:cNvPr id="403" name="Google Shape;403;p40"/>
          <p:cNvSpPr txBox="1"/>
          <p:nvPr/>
        </p:nvSpPr>
        <p:spPr>
          <a:xfrm>
            <a:off x="5744475" y="4285305"/>
            <a:ext cx="2433300" cy="24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457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open source tools (e.g. OpenAlex)</a:t>
            </a:r>
            <a:endParaRPr sz="800"/>
          </a:p>
        </p:txBody>
      </p:sp>
      <p:sp>
        <p:nvSpPr>
          <p:cNvPr id="404" name="Google Shape;404;p40"/>
          <p:cNvSpPr txBox="1"/>
          <p:nvPr/>
        </p:nvSpPr>
        <p:spPr>
          <a:xfrm>
            <a:off x="5744475" y="4564640"/>
            <a:ext cx="2547900" cy="24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457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community governed tools/data (e.g. Crossref)</a:t>
            </a:r>
            <a:endParaRPr sz="800"/>
          </a:p>
        </p:txBody>
      </p:sp>
      <p:sp>
        <p:nvSpPr>
          <p:cNvPr id="405" name="Google Shape;405;p40"/>
          <p:cNvSpPr txBox="1"/>
          <p:nvPr/>
        </p:nvSpPr>
        <p:spPr>
          <a:xfrm>
            <a:off x="5744475" y="4843975"/>
            <a:ext cx="1778400" cy="19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457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AI-based analyses/data</a:t>
            </a:r>
            <a:endParaRPr sz="800"/>
          </a:p>
        </p:txBody>
      </p:sp>
      <p:sp>
        <p:nvSpPr>
          <p:cNvPr id="406" name="Google Shape;406;p40"/>
          <p:cNvSpPr txBox="1"/>
          <p:nvPr/>
        </p:nvSpPr>
        <p:spPr>
          <a:xfrm>
            <a:off x="5744475" y="3447300"/>
            <a:ext cx="2433300" cy="24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457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open citations (COCI) and open abstracts (I4OA)</a:t>
            </a:r>
            <a:endParaRPr sz="800"/>
          </a:p>
        </p:txBody>
      </p:sp>
      <p:sp>
        <p:nvSpPr>
          <p:cNvPr id="407" name="Google Shape;407;p40"/>
          <p:cNvSpPr txBox="1"/>
          <p:nvPr/>
        </p:nvSpPr>
        <p:spPr>
          <a:xfrm>
            <a:off x="5744475" y="3726635"/>
            <a:ext cx="2433300" cy="24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457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data/software/preprint citations (bidirectional)</a:t>
            </a:r>
            <a:endParaRPr sz="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1"/>
          <p:cNvSpPr txBox="1"/>
          <p:nvPr/>
        </p:nvSpPr>
        <p:spPr>
          <a:xfrm>
            <a:off x="0" y="0"/>
            <a:ext cx="9144000" cy="73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20"/>
              <a:t> Trust markers for research assessment ?   </a:t>
            </a:r>
            <a:endParaRPr sz="3020">
              <a:solidFill>
                <a:srgbClr val="000000"/>
              </a:solidFill>
            </a:endParaRPr>
          </a:p>
        </p:txBody>
      </p:sp>
      <p:grpSp>
        <p:nvGrpSpPr>
          <p:cNvPr id="413" name="Google Shape;413;p41"/>
          <p:cNvGrpSpPr/>
          <p:nvPr/>
        </p:nvGrpSpPr>
        <p:grpSpPr>
          <a:xfrm>
            <a:off x="11525" y="1056100"/>
            <a:ext cx="3578131" cy="3765900"/>
            <a:chOff x="11525" y="1056100"/>
            <a:chExt cx="3578131" cy="3765900"/>
          </a:xfrm>
        </p:grpSpPr>
        <p:pic>
          <p:nvPicPr>
            <p:cNvPr id="414" name="Google Shape;414;p4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525" y="1056100"/>
              <a:ext cx="3578050" cy="3765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5" name="Google Shape;415;p41"/>
            <p:cNvSpPr txBox="1"/>
            <p:nvPr/>
          </p:nvSpPr>
          <p:spPr>
            <a:xfrm>
              <a:off x="40797" y="3237613"/>
              <a:ext cx="1212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alibri"/>
                  <a:ea typeface="Calibri"/>
                  <a:cs typeface="Calibri"/>
                  <a:sym typeface="Calibri"/>
                </a:rPr>
                <a:t>relevant</a:t>
              </a:r>
              <a:endParaRPr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41"/>
            <p:cNvSpPr txBox="1"/>
            <p:nvPr/>
          </p:nvSpPr>
          <p:spPr>
            <a:xfrm>
              <a:off x="2377056" y="2921530"/>
              <a:ext cx="1212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latin typeface="Calibri"/>
                  <a:ea typeface="Calibri"/>
                  <a:cs typeface="Calibri"/>
                  <a:sym typeface="Calibri"/>
                </a:rPr>
                <a:t>comparable</a:t>
              </a:r>
              <a:endParaRPr b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7" name="Google Shape;417;p41"/>
          <p:cNvSpPr txBox="1"/>
          <p:nvPr/>
        </p:nvSpPr>
        <p:spPr>
          <a:xfrm>
            <a:off x="3438775" y="954325"/>
            <a:ext cx="53892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8775" lvl="0" marL="457200" rtl="0" algn="l"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050"/>
              <a:buFont typeface="Calibri"/>
              <a:buChar char="●"/>
            </a:pPr>
            <a:r>
              <a:rPr lang="en" sz="2050">
                <a:solidFill>
                  <a:srgbClr val="3B3B3B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Scientific / scholarly trust</a:t>
            </a:r>
            <a:endParaRPr sz="2050">
              <a:solidFill>
                <a:srgbClr val="3B3B3B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41"/>
          <p:cNvSpPr txBox="1"/>
          <p:nvPr/>
        </p:nvSpPr>
        <p:spPr>
          <a:xfrm>
            <a:off x="3895975" y="1563925"/>
            <a:ext cx="5137800" cy="9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8775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050"/>
              <a:buFont typeface="Calibri"/>
              <a:buChar char="➔"/>
            </a:pPr>
            <a:r>
              <a:rPr lang="en" sz="2050">
                <a:solidFill>
                  <a:srgbClr val="3B3B3B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Peer review / endorsement</a:t>
            </a:r>
            <a:endParaRPr sz="2050">
              <a:solidFill>
                <a:srgbClr val="3B3B3B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50">
              <a:solidFill>
                <a:srgbClr val="3B3B3B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58775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050"/>
              <a:buFont typeface="Calibri"/>
              <a:buChar char="➔"/>
            </a:pPr>
            <a:r>
              <a:rPr lang="en" sz="2050">
                <a:solidFill>
                  <a:srgbClr val="3B3B3B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Presence of methodological trust markers</a:t>
            </a:r>
            <a:endParaRPr sz="2050">
              <a:solidFill>
                <a:srgbClr val="3B3B3B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41"/>
          <p:cNvSpPr txBox="1"/>
          <p:nvPr/>
        </p:nvSpPr>
        <p:spPr>
          <a:xfrm>
            <a:off x="3438775" y="2630725"/>
            <a:ext cx="53892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8775" lvl="0" marL="457200" rtl="0" algn="l"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050"/>
              <a:buFont typeface="Calibri"/>
              <a:buChar char="●"/>
            </a:pPr>
            <a:r>
              <a:rPr lang="en" sz="2050">
                <a:solidFill>
                  <a:srgbClr val="3B3B3B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Metadata trust </a:t>
            </a:r>
            <a:endParaRPr sz="2050">
              <a:solidFill>
                <a:srgbClr val="3B3B3B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41"/>
          <p:cNvSpPr txBox="1"/>
          <p:nvPr/>
        </p:nvSpPr>
        <p:spPr>
          <a:xfrm>
            <a:off x="4045275" y="4011950"/>
            <a:ext cx="49989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Paolo Manghi; Challenges in building scholarly knowledge graphs for research assessment in open science. Quantitative Science Studies 2024. </a:t>
            </a:r>
            <a:r>
              <a:rPr lang="en" u="sng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https://doi.org/10.1162/qss_a_00322</a:t>
            </a: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41"/>
          <p:cNvSpPr txBox="1"/>
          <p:nvPr/>
        </p:nvSpPr>
        <p:spPr>
          <a:xfrm>
            <a:off x="3895975" y="3240325"/>
            <a:ext cx="5137800" cy="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8775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050"/>
              <a:buFont typeface="Calibri"/>
              <a:buChar char="➔"/>
            </a:pPr>
            <a:r>
              <a:rPr lang="en" sz="2050">
                <a:solidFill>
                  <a:srgbClr val="3B3B3B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Data sources / records in data sources</a:t>
            </a:r>
            <a:endParaRPr sz="2050">
              <a:solidFill>
                <a:srgbClr val="3B3B3B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50">
              <a:solidFill>
                <a:srgbClr val="3B3B3B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2"/>
          <p:cNvSpPr txBox="1"/>
          <p:nvPr/>
        </p:nvSpPr>
        <p:spPr>
          <a:xfrm>
            <a:off x="0" y="0"/>
            <a:ext cx="9144000" cy="73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20"/>
              <a:t> Example: OA journals - DOAJ   </a:t>
            </a:r>
            <a:endParaRPr sz="3020">
              <a:solidFill>
                <a:srgbClr val="000000"/>
              </a:solidFill>
            </a:endParaRPr>
          </a:p>
        </p:txBody>
      </p:sp>
      <p:grpSp>
        <p:nvGrpSpPr>
          <p:cNvPr id="427" name="Google Shape;427;p42"/>
          <p:cNvGrpSpPr/>
          <p:nvPr/>
        </p:nvGrpSpPr>
        <p:grpSpPr>
          <a:xfrm>
            <a:off x="801425" y="988375"/>
            <a:ext cx="7580576" cy="3087875"/>
            <a:chOff x="801425" y="988375"/>
            <a:chExt cx="7580576" cy="3087875"/>
          </a:xfrm>
        </p:grpSpPr>
        <p:pic>
          <p:nvPicPr>
            <p:cNvPr id="428" name="Google Shape;428;p4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1425" y="1412275"/>
              <a:ext cx="4331850" cy="2663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9" name="Google Shape;429;p4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285675" y="1493400"/>
              <a:ext cx="3096326" cy="24724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0" name="Google Shape;430;p42"/>
            <p:cNvSpPr txBox="1"/>
            <p:nvPr/>
          </p:nvSpPr>
          <p:spPr>
            <a:xfrm>
              <a:off x="1567325" y="988375"/>
              <a:ext cx="3000000" cy="5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3B3B3B"/>
                  </a:solidFill>
                  <a:highlight>
                    <a:schemeClr val="lt1"/>
                  </a:highlight>
                  <a:latin typeface="Calibri"/>
                  <a:ea typeface="Calibri"/>
                  <a:cs typeface="Calibri"/>
                  <a:sym typeface="Calibri"/>
                </a:rPr>
                <a:t>Country X</a:t>
              </a:r>
              <a:r>
                <a:rPr lang="en" sz="2050">
                  <a:solidFill>
                    <a:srgbClr val="3B3B3B"/>
                  </a:solidFill>
                  <a:highlight>
                    <a:schemeClr val="lt1"/>
                  </a:highlight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</p:grpSp>
      <p:sp>
        <p:nvSpPr>
          <p:cNvPr id="431" name="Google Shape;431;p42"/>
          <p:cNvSpPr txBox="1"/>
          <p:nvPr/>
        </p:nvSpPr>
        <p:spPr>
          <a:xfrm>
            <a:off x="2954875" y="4266075"/>
            <a:ext cx="6046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European Commission: Directorate-General for Research and Innovation and Kramer, B., </a:t>
            </a:r>
            <a:br>
              <a:rPr lang="en" sz="1200">
                <a:solidFill>
                  <a:srgbClr val="66666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i="1" lang="en" sz="1200">
                <a:solidFill>
                  <a:srgbClr val="66666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Study on scientific publishing in Europe – Development, diversity, and transparency of costs</a:t>
            </a:r>
            <a:r>
              <a:rPr lang="en" sz="1200">
                <a:solidFill>
                  <a:srgbClr val="66666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Publications Office of the European Union, 2024, </a:t>
            </a:r>
            <a:r>
              <a:rPr b="1" lang="en" sz="1200" u="sng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https://doi.org/10.2777/89349</a:t>
            </a:r>
            <a:endParaRPr sz="1200" u="sng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3"/>
          <p:cNvSpPr txBox="1"/>
          <p:nvPr/>
        </p:nvSpPr>
        <p:spPr>
          <a:xfrm>
            <a:off x="0" y="0"/>
            <a:ext cx="9144000" cy="73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20"/>
              <a:t> Example: OA journals - DOAJ   </a:t>
            </a:r>
            <a:endParaRPr sz="3020">
              <a:solidFill>
                <a:srgbClr val="000000"/>
              </a:solidFill>
            </a:endParaRPr>
          </a:p>
        </p:txBody>
      </p:sp>
      <p:pic>
        <p:nvPicPr>
          <p:cNvPr id="437" name="Google Shape;43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500" y="883800"/>
            <a:ext cx="7301868" cy="4107300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43"/>
          <p:cNvSpPr/>
          <p:nvPr/>
        </p:nvSpPr>
        <p:spPr>
          <a:xfrm>
            <a:off x="877650" y="1030050"/>
            <a:ext cx="409800" cy="25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4"/>
          <p:cNvSpPr txBox="1"/>
          <p:nvPr/>
        </p:nvSpPr>
        <p:spPr>
          <a:xfrm>
            <a:off x="0" y="0"/>
            <a:ext cx="9144000" cy="73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20"/>
              <a:t> Example: OA journals - DOAJ   </a:t>
            </a:r>
            <a:endParaRPr sz="3020">
              <a:solidFill>
                <a:srgbClr val="000000"/>
              </a:solidFill>
            </a:endParaRPr>
          </a:p>
        </p:txBody>
      </p:sp>
      <p:sp>
        <p:nvSpPr>
          <p:cNvPr id="444" name="Google Shape;444;p44"/>
          <p:cNvSpPr/>
          <p:nvPr/>
        </p:nvSpPr>
        <p:spPr>
          <a:xfrm>
            <a:off x="877650" y="1030050"/>
            <a:ext cx="409800" cy="25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5" name="Google Shape;44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232" y="883800"/>
            <a:ext cx="7301868" cy="4107300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44"/>
          <p:cNvSpPr/>
          <p:nvPr/>
        </p:nvSpPr>
        <p:spPr>
          <a:xfrm>
            <a:off x="875382" y="1106250"/>
            <a:ext cx="409800" cy="25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7" name="Google Shape;447;p44"/>
          <p:cNvGrpSpPr/>
          <p:nvPr/>
        </p:nvGrpSpPr>
        <p:grpSpPr>
          <a:xfrm>
            <a:off x="875373" y="3929720"/>
            <a:ext cx="5181006" cy="1151806"/>
            <a:chOff x="875373" y="3929720"/>
            <a:chExt cx="5181006" cy="1151806"/>
          </a:xfrm>
        </p:grpSpPr>
        <p:pic>
          <p:nvPicPr>
            <p:cNvPr id="448" name="Google Shape;448;p44" title="Chart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75373" y="3929720"/>
              <a:ext cx="1636776" cy="11518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9" name="Google Shape;449;p44" title="Chart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663428" y="3931920"/>
              <a:ext cx="1636776" cy="11457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0" name="Google Shape;450;p44" title="Chart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419603" y="3931934"/>
              <a:ext cx="1636776" cy="114574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51" name="Google Shape;451;p44" title="Chart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64792" y="2571750"/>
            <a:ext cx="3546858" cy="249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7"/>
          <p:cNvSpPr txBox="1"/>
          <p:nvPr/>
        </p:nvSpPr>
        <p:spPr>
          <a:xfrm>
            <a:off x="0" y="0"/>
            <a:ext cx="9144000" cy="73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20">
                <a:latin typeface="Calibri"/>
                <a:ea typeface="Calibri"/>
                <a:cs typeface="Calibri"/>
                <a:sym typeface="Calibri"/>
              </a:rPr>
              <a:t> Perspectives on r</a:t>
            </a:r>
            <a:r>
              <a:rPr lang="en" sz="3220">
                <a:latin typeface="Calibri"/>
                <a:ea typeface="Calibri"/>
                <a:cs typeface="Calibri"/>
                <a:sym typeface="Calibri"/>
              </a:rPr>
              <a:t>esearch assessment</a:t>
            </a:r>
            <a:endParaRPr sz="322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7"/>
          <p:cNvSpPr txBox="1"/>
          <p:nvPr>
            <p:ph idx="4294967295" type="subTitle"/>
          </p:nvPr>
        </p:nvSpPr>
        <p:spPr>
          <a:xfrm>
            <a:off x="765200" y="1121250"/>
            <a:ext cx="6991200" cy="5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Allocation of research budgets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Decisions on hiring, promotion and tenure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 reputation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7"/>
          <p:cNvSpPr txBox="1"/>
          <p:nvPr>
            <p:ph idx="4294967295" type="subTitle"/>
          </p:nvPr>
        </p:nvSpPr>
        <p:spPr>
          <a:xfrm>
            <a:off x="765200" y="3254850"/>
            <a:ext cx="6991200" cy="5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Align assessment practices with the core values of the institution and the system as a whole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kind of institutions do universities want to be ?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" name="Google Shape;456;p45"/>
          <p:cNvGrpSpPr/>
          <p:nvPr/>
        </p:nvGrpSpPr>
        <p:grpSpPr>
          <a:xfrm>
            <a:off x="4437926" y="1152144"/>
            <a:ext cx="3846596" cy="2743200"/>
            <a:chOff x="4437926" y="923544"/>
            <a:chExt cx="3846596" cy="2743200"/>
          </a:xfrm>
        </p:grpSpPr>
        <p:grpSp>
          <p:nvGrpSpPr>
            <p:cNvPr id="457" name="Google Shape;457;p45"/>
            <p:cNvGrpSpPr/>
            <p:nvPr/>
          </p:nvGrpSpPr>
          <p:grpSpPr>
            <a:xfrm>
              <a:off x="6353753" y="959390"/>
              <a:ext cx="1930769" cy="2697617"/>
              <a:chOff x="6278875" y="1757255"/>
              <a:chExt cx="2293620" cy="3200399"/>
            </a:xfrm>
          </p:grpSpPr>
          <p:pic>
            <p:nvPicPr>
              <p:cNvPr id="458" name="Google Shape;458;p45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278875" y="2276015"/>
                <a:ext cx="2113613" cy="211220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59" name="Google Shape;459;p45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6413479" y="1757255"/>
                <a:ext cx="2159015" cy="32003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60" name="Google Shape;460;p4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437926" y="923544"/>
              <a:ext cx="1865376" cy="27432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61" name="Google Shape;461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8775" y="185975"/>
            <a:ext cx="3348149" cy="4957526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45"/>
          <p:cNvSpPr txBox="1"/>
          <p:nvPr/>
        </p:nvSpPr>
        <p:spPr>
          <a:xfrm>
            <a:off x="0" y="0"/>
            <a:ext cx="9144000" cy="73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2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20">
                <a:latin typeface="Calibri"/>
                <a:ea typeface="Calibri"/>
                <a:cs typeface="Calibri"/>
                <a:sym typeface="Calibri"/>
              </a:rPr>
              <a:t> Perspectives on research assessment</a:t>
            </a:r>
            <a:endParaRPr sz="322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45"/>
          <p:cNvSpPr txBox="1"/>
          <p:nvPr>
            <p:ph idx="4294967295" type="subTitle"/>
          </p:nvPr>
        </p:nvSpPr>
        <p:spPr>
          <a:xfrm>
            <a:off x="3938850" y="4179500"/>
            <a:ext cx="4663500" cy="5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the lenses we use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176" y="182880"/>
            <a:ext cx="3346704" cy="4927092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46"/>
          <p:cNvSpPr txBox="1"/>
          <p:nvPr/>
        </p:nvSpPr>
        <p:spPr>
          <a:xfrm>
            <a:off x="0" y="0"/>
            <a:ext cx="9144000" cy="73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20"/>
              <a:t> How - the lenses we use</a:t>
            </a:r>
            <a:endParaRPr sz="3020">
              <a:solidFill>
                <a:srgbClr val="000000"/>
              </a:solidFill>
            </a:endParaRPr>
          </a:p>
        </p:txBody>
      </p:sp>
      <p:sp>
        <p:nvSpPr>
          <p:cNvPr id="470" name="Google Shape;470;p46"/>
          <p:cNvSpPr txBox="1"/>
          <p:nvPr/>
        </p:nvSpPr>
        <p:spPr>
          <a:xfrm>
            <a:off x="3438775" y="1182925"/>
            <a:ext cx="54912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8775" lvl="0" marL="457200" rtl="0" algn="l"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050"/>
              <a:buFont typeface="Calibri"/>
              <a:buChar char="●"/>
            </a:pPr>
            <a:r>
              <a:rPr lang="en" sz="2050">
                <a:solidFill>
                  <a:srgbClr val="3B3B3B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Who do we give control over information on research outputs and impact ? </a:t>
            </a:r>
            <a:endParaRPr sz="2050">
              <a:solidFill>
                <a:srgbClr val="3B3B3B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46"/>
          <p:cNvSpPr txBox="1"/>
          <p:nvPr/>
        </p:nvSpPr>
        <p:spPr>
          <a:xfrm>
            <a:off x="3438775" y="2097325"/>
            <a:ext cx="53892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8775" lvl="0" marL="457200" rtl="0" algn="l"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050"/>
              <a:buFont typeface="Calibri"/>
              <a:buChar char="●"/>
            </a:pPr>
            <a:r>
              <a:rPr lang="en" sz="2050">
                <a:solidFill>
                  <a:srgbClr val="3B3B3B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How open and inclusive are the data and infrastructure we use</a:t>
            </a:r>
            <a:r>
              <a:rPr lang="en" sz="2050">
                <a:solidFill>
                  <a:srgbClr val="3B3B3B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?</a:t>
            </a:r>
            <a:endParaRPr sz="2050">
              <a:solidFill>
                <a:srgbClr val="3B3B3B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2" name="Google Shape;472;p46"/>
          <p:cNvGrpSpPr/>
          <p:nvPr/>
        </p:nvGrpSpPr>
        <p:grpSpPr>
          <a:xfrm>
            <a:off x="-7350" y="182880"/>
            <a:ext cx="3619230" cy="4964277"/>
            <a:chOff x="-7350" y="182880"/>
            <a:chExt cx="3619230" cy="4964277"/>
          </a:xfrm>
        </p:grpSpPr>
        <p:pic>
          <p:nvPicPr>
            <p:cNvPr id="473" name="Google Shape;473;p4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7350" y="923675"/>
              <a:ext cx="3340200" cy="3340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4" name="Google Shape;474;p4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65176" y="182880"/>
              <a:ext cx="3346704" cy="49642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5" name="Google Shape;475;p46"/>
          <p:cNvSpPr txBox="1"/>
          <p:nvPr>
            <p:ph idx="4294967295" type="subTitle"/>
          </p:nvPr>
        </p:nvSpPr>
        <p:spPr>
          <a:xfrm>
            <a:off x="3938850" y="4179500"/>
            <a:ext cx="4663500" cy="5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the lenses we use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47"/>
          <p:cNvSpPr txBox="1"/>
          <p:nvPr/>
        </p:nvSpPr>
        <p:spPr>
          <a:xfrm>
            <a:off x="0" y="0"/>
            <a:ext cx="9144000" cy="73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20">
                <a:solidFill>
                  <a:schemeClr val="dk1"/>
                </a:solidFill>
              </a:rPr>
              <a:t> L</a:t>
            </a:r>
            <a:r>
              <a:rPr lang="en" sz="3220">
                <a:latin typeface="Calibri"/>
                <a:ea typeface="Calibri"/>
                <a:cs typeface="Calibri"/>
                <a:sym typeface="Calibri"/>
              </a:rPr>
              <a:t>ike this ?</a:t>
            </a:r>
            <a:endParaRPr sz="322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1" name="Google Shape;481;p4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731400"/>
            <a:ext cx="9144002" cy="3871374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47"/>
          <p:cNvSpPr txBox="1"/>
          <p:nvPr/>
        </p:nvSpPr>
        <p:spPr>
          <a:xfrm>
            <a:off x="249900" y="4831375"/>
            <a:ext cx="889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5"/>
              </a:rPr>
              <a:t>https://www.universiteitenvannederland.nl/en_GB/publieke-waarden-en-academische-soevereiniteit.html</a:t>
            </a:r>
            <a:endParaRPr sz="1200"/>
          </a:p>
        </p:txBody>
      </p:sp>
      <p:pic>
        <p:nvPicPr>
          <p:cNvPr id="483" name="Google Shape;483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3816" y="1956816"/>
            <a:ext cx="1848775" cy="2845626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47"/>
          <p:cNvSpPr/>
          <p:nvPr/>
        </p:nvSpPr>
        <p:spPr>
          <a:xfrm>
            <a:off x="4094650" y="4737350"/>
            <a:ext cx="5025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 see also: </a:t>
            </a:r>
            <a:r>
              <a:rPr lang="en" sz="1200" u="sng">
                <a:solidFill>
                  <a:schemeClr val="hlink"/>
                </a:solidFill>
                <a:hlinkClick r:id="rId7"/>
              </a:rPr>
              <a:t>https://doi.org/10.5281/zenodo.6074944</a:t>
            </a:r>
            <a:endParaRPr sz="120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8"/>
          <p:cNvSpPr txBox="1"/>
          <p:nvPr/>
        </p:nvSpPr>
        <p:spPr>
          <a:xfrm>
            <a:off x="0" y="0"/>
            <a:ext cx="9144000" cy="73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2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48"/>
          <p:cNvSpPr txBox="1"/>
          <p:nvPr/>
        </p:nvSpPr>
        <p:spPr>
          <a:xfrm>
            <a:off x="0" y="0"/>
            <a:ext cx="9144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20">
                <a:solidFill>
                  <a:schemeClr val="dk1"/>
                </a:solidFill>
              </a:rPr>
              <a:t> Or </a:t>
            </a:r>
            <a:r>
              <a:rPr lang="en" sz="32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like this ?</a:t>
            </a:r>
            <a:endParaRPr sz="32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1" name="Google Shape;491;p4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1400425"/>
            <a:ext cx="8839199" cy="3058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48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70450" y="1172950"/>
            <a:ext cx="4682526" cy="3170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9"/>
          <p:cNvSpPr txBox="1"/>
          <p:nvPr/>
        </p:nvSpPr>
        <p:spPr>
          <a:xfrm>
            <a:off x="0" y="0"/>
            <a:ext cx="9144000" cy="73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2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49"/>
          <p:cNvSpPr txBox="1"/>
          <p:nvPr/>
        </p:nvSpPr>
        <p:spPr>
          <a:xfrm>
            <a:off x="0" y="0"/>
            <a:ext cx="9144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20">
                <a:solidFill>
                  <a:schemeClr val="dk1"/>
                </a:solidFill>
              </a:rPr>
              <a:t> And</a:t>
            </a:r>
            <a:r>
              <a:rPr lang="en" sz="32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like this ?</a:t>
            </a:r>
            <a:endParaRPr sz="32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9" name="Google Shape;499;p4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3900" y="975000"/>
            <a:ext cx="6913125" cy="387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50"/>
          <p:cNvSpPr txBox="1"/>
          <p:nvPr/>
        </p:nvSpPr>
        <p:spPr>
          <a:xfrm>
            <a:off x="0" y="0"/>
            <a:ext cx="9144000" cy="73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20"/>
              <a:t> Perspectives on open research information</a:t>
            </a:r>
            <a:endParaRPr sz="3020">
              <a:solidFill>
                <a:srgbClr val="000000"/>
              </a:solidFill>
            </a:endParaRPr>
          </a:p>
        </p:txBody>
      </p:sp>
      <p:pic>
        <p:nvPicPr>
          <p:cNvPr id="505" name="Google Shape;50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722000"/>
            <a:ext cx="2053650" cy="205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4650" y="1722000"/>
            <a:ext cx="2053650" cy="205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64499" y="1722000"/>
            <a:ext cx="2053650" cy="205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94349" y="1722000"/>
            <a:ext cx="20574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50"/>
          <p:cNvSpPr txBox="1"/>
          <p:nvPr/>
        </p:nvSpPr>
        <p:spPr>
          <a:xfrm>
            <a:off x="3787400" y="4572750"/>
            <a:ext cx="5211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A5A5A5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https://barcelona-declaration.org</a:t>
            </a:r>
            <a:endParaRPr sz="1800">
              <a:solidFill>
                <a:srgbClr val="A5A5A5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51"/>
          <p:cNvSpPr txBox="1"/>
          <p:nvPr/>
        </p:nvSpPr>
        <p:spPr>
          <a:xfrm>
            <a:off x="0" y="0"/>
            <a:ext cx="9144000" cy="73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Perspectives</a:t>
            </a: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 on open infrastructures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COSS support DOAB and OAPEN | Directory of Open Access Books" id="515" name="Google Shape;515;p51"/>
          <p:cNvPicPr preferRelativeResize="0"/>
          <p:nvPr/>
        </p:nvPicPr>
        <p:blipFill rotWithShape="1">
          <a:blip r:embed="rId3">
            <a:alphaModFix/>
          </a:blip>
          <a:srcRect b="15368" l="0" r="0" t="18013"/>
          <a:stretch/>
        </p:blipFill>
        <p:spPr>
          <a:xfrm>
            <a:off x="6925436" y="4693920"/>
            <a:ext cx="920275" cy="362921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51"/>
          <p:cNvSpPr txBox="1"/>
          <p:nvPr/>
        </p:nvSpPr>
        <p:spPr>
          <a:xfrm>
            <a:off x="3452475" y="4650550"/>
            <a:ext cx="558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[advocacy points collectively developed by                      infrastructures]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7" name="Google Shape;517;p51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49125" y="914675"/>
            <a:ext cx="6400502" cy="3606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52"/>
          <p:cNvSpPr txBox="1"/>
          <p:nvPr>
            <p:ph type="title"/>
          </p:nvPr>
        </p:nvSpPr>
        <p:spPr>
          <a:xfrm>
            <a:off x="0" y="0"/>
            <a:ext cx="9144000" cy="7314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Directions to choose, decisions to make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3" name="Google Shape;523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5300" y="1033075"/>
            <a:ext cx="7389327" cy="350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53"/>
          <p:cNvSpPr txBox="1"/>
          <p:nvPr/>
        </p:nvSpPr>
        <p:spPr>
          <a:xfrm>
            <a:off x="0" y="0"/>
            <a:ext cx="9144000" cy="73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 Some background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9" name="Google Shape;529;p5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69600"/>
            <a:ext cx="8858602" cy="221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54"/>
          <p:cNvSpPr txBox="1"/>
          <p:nvPr>
            <p:ph type="ctrTitle"/>
          </p:nvPr>
        </p:nvSpPr>
        <p:spPr>
          <a:xfrm>
            <a:off x="437425" y="668375"/>
            <a:ext cx="8250600" cy="20526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Research assessment and openness </a:t>
            </a:r>
            <a:endParaRPr b="1" sz="42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– a multi-faceted relationship</a:t>
            </a:r>
            <a:endParaRPr b="1" sz="53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 sz="2400">
                <a:latin typeface="Calibri"/>
                <a:ea typeface="Calibri"/>
                <a:cs typeface="Calibri"/>
                <a:sym typeface="Calibri"/>
              </a:rPr>
            </a:br>
            <a:r>
              <a:rPr lang="en" sz="2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PUBMET2024</a:t>
            </a:r>
            <a:endParaRPr sz="24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5" name="Google Shape;535;p5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19415" y="4475597"/>
            <a:ext cx="789044" cy="27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69775" y="3088151"/>
            <a:ext cx="3318251" cy="927809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54"/>
          <p:cNvSpPr txBox="1"/>
          <p:nvPr>
            <p:ph idx="1" type="subTitle"/>
          </p:nvPr>
        </p:nvSpPr>
        <p:spPr>
          <a:xfrm>
            <a:off x="5441625" y="4015950"/>
            <a:ext cx="3246300" cy="3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Open science. Open metadata. Open infrastructure</a:t>
            </a:r>
            <a:endParaRPr sz="11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8" name="Google Shape;538;p54"/>
          <p:cNvPicPr preferRelativeResize="0"/>
          <p:nvPr/>
        </p:nvPicPr>
        <p:blipFill rotWithShape="1">
          <a:blip r:embed="rId6">
            <a:alphaModFix/>
          </a:blip>
          <a:srcRect b="0" l="3575" r="3565" t="0"/>
          <a:stretch/>
        </p:blipFill>
        <p:spPr>
          <a:xfrm>
            <a:off x="488627" y="4114800"/>
            <a:ext cx="231700" cy="249524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54"/>
          <p:cNvSpPr txBox="1"/>
          <p:nvPr>
            <p:ph idx="1" type="subTitle"/>
          </p:nvPr>
        </p:nvSpPr>
        <p:spPr>
          <a:xfrm>
            <a:off x="361225" y="3453384"/>
            <a:ext cx="3477000" cy="5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Bianca Kramer</a:t>
            </a:r>
            <a:endParaRPr b="1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40" name="Google Shape;540;p54"/>
          <p:cNvSpPr txBox="1"/>
          <p:nvPr>
            <p:ph idx="1" type="subTitle"/>
          </p:nvPr>
        </p:nvSpPr>
        <p:spPr>
          <a:xfrm>
            <a:off x="605200" y="4014225"/>
            <a:ext cx="2190900" cy="3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chemeClr val="lt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@akademienl.social/@MsPhelps </a:t>
            </a:r>
            <a:endParaRPr sz="11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54"/>
          <p:cNvSpPr txBox="1"/>
          <p:nvPr/>
        </p:nvSpPr>
        <p:spPr>
          <a:xfrm>
            <a:off x="2380100" y="4755675"/>
            <a:ext cx="4312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https://tinyurl.com/pubmet-2024-kramer</a:t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775" y="185975"/>
            <a:ext cx="3348149" cy="495752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8"/>
          <p:cNvSpPr txBox="1"/>
          <p:nvPr/>
        </p:nvSpPr>
        <p:spPr>
          <a:xfrm>
            <a:off x="0" y="0"/>
            <a:ext cx="9144000" cy="73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Perspectives on research assessment</a:t>
            </a:r>
            <a:endParaRPr sz="322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8"/>
          <p:cNvSpPr txBox="1"/>
          <p:nvPr/>
        </p:nvSpPr>
        <p:spPr>
          <a:xfrm>
            <a:off x="5226950" y="4768600"/>
            <a:ext cx="385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999999"/>
                </a:solidFill>
              </a:rPr>
              <a:t>image adapted from </a:t>
            </a:r>
            <a:r>
              <a:rPr lang="en" sz="1200" u="sng">
                <a:solidFill>
                  <a:schemeClr val="dk2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03-perspective sphérique</a:t>
            </a:r>
            <a:endParaRPr sz="1200">
              <a:solidFill>
                <a:schemeClr val="dk2"/>
              </a:solidFill>
            </a:endParaRPr>
          </a:p>
        </p:txBody>
      </p:sp>
      <p:pic>
        <p:nvPicPr>
          <p:cNvPr id="127" name="Google Shape;127;p28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94098" y="4864608"/>
            <a:ext cx="539496" cy="1876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8" name="Google Shape;128;p28"/>
          <p:cNvGrpSpPr/>
          <p:nvPr/>
        </p:nvGrpSpPr>
        <p:grpSpPr>
          <a:xfrm>
            <a:off x="4407627" y="920980"/>
            <a:ext cx="3760379" cy="2517164"/>
            <a:chOff x="4407627" y="920980"/>
            <a:chExt cx="3760379" cy="2517164"/>
          </a:xfrm>
        </p:grpSpPr>
        <p:pic>
          <p:nvPicPr>
            <p:cNvPr id="129" name="Google Shape;129;p2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407627" y="923544"/>
              <a:ext cx="1695027" cy="2514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2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459976" y="920980"/>
              <a:ext cx="1708030" cy="2514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1" name="Google Shape;131;p28"/>
          <p:cNvSpPr txBox="1"/>
          <p:nvPr>
            <p:ph idx="4294967295" type="subTitle"/>
          </p:nvPr>
        </p:nvSpPr>
        <p:spPr>
          <a:xfrm>
            <a:off x="3938850" y="3569900"/>
            <a:ext cx="4663500" cy="5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broadening and widening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29"/>
          <p:cNvGrpSpPr/>
          <p:nvPr/>
        </p:nvGrpSpPr>
        <p:grpSpPr>
          <a:xfrm>
            <a:off x="4437926" y="847344"/>
            <a:ext cx="3846596" cy="2743200"/>
            <a:chOff x="4437926" y="923544"/>
            <a:chExt cx="3846596" cy="2743200"/>
          </a:xfrm>
        </p:grpSpPr>
        <p:grpSp>
          <p:nvGrpSpPr>
            <p:cNvPr id="137" name="Google Shape;137;p29"/>
            <p:cNvGrpSpPr/>
            <p:nvPr/>
          </p:nvGrpSpPr>
          <p:grpSpPr>
            <a:xfrm>
              <a:off x="6353753" y="959390"/>
              <a:ext cx="1930769" cy="2697617"/>
              <a:chOff x="6278875" y="1757255"/>
              <a:chExt cx="2293620" cy="3200399"/>
            </a:xfrm>
          </p:grpSpPr>
          <p:pic>
            <p:nvPicPr>
              <p:cNvPr id="138" name="Google Shape;138;p29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278875" y="2276015"/>
                <a:ext cx="2113613" cy="211220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9" name="Google Shape;139;p29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6413479" y="1757255"/>
                <a:ext cx="2159015" cy="32003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40" name="Google Shape;140;p2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437926" y="923544"/>
              <a:ext cx="1865376" cy="27432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1" name="Google Shape;141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8775" y="185975"/>
            <a:ext cx="3348149" cy="495752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9"/>
          <p:cNvSpPr txBox="1"/>
          <p:nvPr/>
        </p:nvSpPr>
        <p:spPr>
          <a:xfrm>
            <a:off x="0" y="0"/>
            <a:ext cx="9144000" cy="73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Perspectives on research assessment</a:t>
            </a:r>
            <a:endParaRPr sz="322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9"/>
          <p:cNvSpPr txBox="1"/>
          <p:nvPr>
            <p:ph idx="4294967295" type="subTitle"/>
          </p:nvPr>
        </p:nvSpPr>
        <p:spPr>
          <a:xfrm>
            <a:off x="3938850" y="3566160"/>
            <a:ext cx="4663500" cy="5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r>
              <a:rPr b="1"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the lenses we use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9"/>
          <p:cNvSpPr txBox="1"/>
          <p:nvPr/>
        </p:nvSpPr>
        <p:spPr>
          <a:xfrm>
            <a:off x="5226950" y="4768600"/>
            <a:ext cx="385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999999"/>
                </a:solidFill>
              </a:rPr>
              <a:t>image adapted from </a:t>
            </a:r>
            <a:r>
              <a:rPr lang="en" sz="1200" u="sng">
                <a:solidFill>
                  <a:schemeClr val="dk2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03-perspective sphérique</a:t>
            </a:r>
            <a:endParaRPr sz="1200">
              <a:solidFill>
                <a:schemeClr val="dk2"/>
              </a:solidFill>
            </a:endParaRPr>
          </a:p>
        </p:txBody>
      </p:sp>
      <p:pic>
        <p:nvPicPr>
          <p:cNvPr id="145" name="Google Shape;145;p29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494098" y="4864608"/>
            <a:ext cx="539496" cy="187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176" y="182880"/>
            <a:ext cx="3346704" cy="492709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0"/>
          <p:cNvSpPr txBox="1"/>
          <p:nvPr/>
        </p:nvSpPr>
        <p:spPr>
          <a:xfrm>
            <a:off x="0" y="0"/>
            <a:ext cx="9144000" cy="73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20"/>
              <a:t> Broadening and widening</a:t>
            </a:r>
            <a:endParaRPr sz="3020">
              <a:solidFill>
                <a:srgbClr val="000000"/>
              </a:solidFill>
            </a:endParaRPr>
          </a:p>
        </p:txBody>
      </p:sp>
      <p:sp>
        <p:nvSpPr>
          <p:cNvPr id="152" name="Google Shape;152;p30"/>
          <p:cNvSpPr txBox="1"/>
          <p:nvPr/>
        </p:nvSpPr>
        <p:spPr>
          <a:xfrm>
            <a:off x="3880850" y="2072750"/>
            <a:ext cx="52764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53535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For the purposes of research assessment, consider the </a:t>
            </a:r>
            <a:r>
              <a:rPr b="1" lang="en" sz="1900">
                <a:solidFill>
                  <a:srgbClr val="53535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value and impact of all research outputs</a:t>
            </a:r>
            <a:r>
              <a:rPr lang="en" sz="1900">
                <a:solidFill>
                  <a:srgbClr val="53535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(including datasets and software) in addition to research publications</a:t>
            </a:r>
            <a:endParaRPr sz="2100"/>
          </a:p>
        </p:txBody>
      </p:sp>
      <p:pic>
        <p:nvPicPr>
          <p:cNvPr id="153" name="Google Shape;153;p3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01425" y="912400"/>
            <a:ext cx="2703475" cy="93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0"/>
          <p:cNvSpPr txBox="1"/>
          <p:nvPr/>
        </p:nvSpPr>
        <p:spPr>
          <a:xfrm>
            <a:off x="3880850" y="3596750"/>
            <a:ext cx="52764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53535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Consider </a:t>
            </a:r>
            <a:r>
              <a:rPr b="1" lang="en" sz="1900">
                <a:solidFill>
                  <a:srgbClr val="53535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 broad range of impact measures including qualitative indicators of research impact</a:t>
            </a:r>
            <a:r>
              <a:rPr lang="en" sz="1900">
                <a:solidFill>
                  <a:srgbClr val="53535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such as influence on policy and practices</a:t>
            </a:r>
            <a:endParaRPr sz="2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176" y="182880"/>
            <a:ext cx="3346704" cy="4927092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31"/>
          <p:cNvSpPr txBox="1"/>
          <p:nvPr/>
        </p:nvSpPr>
        <p:spPr>
          <a:xfrm>
            <a:off x="0" y="0"/>
            <a:ext cx="9144000" cy="73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20"/>
              <a:t> </a:t>
            </a:r>
            <a:r>
              <a:rPr lang="en" sz="3020"/>
              <a:t>Broadening and widening</a:t>
            </a:r>
            <a:endParaRPr sz="3020">
              <a:solidFill>
                <a:srgbClr val="000000"/>
              </a:solidFill>
            </a:endParaRPr>
          </a:p>
        </p:txBody>
      </p:sp>
      <p:sp>
        <p:nvSpPr>
          <p:cNvPr id="161" name="Google Shape;161;p31"/>
          <p:cNvSpPr txBox="1"/>
          <p:nvPr/>
        </p:nvSpPr>
        <p:spPr>
          <a:xfrm>
            <a:off x="3438775" y="954325"/>
            <a:ext cx="53892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8775" lvl="0" marL="457200" rtl="0" algn="l"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050"/>
              <a:buFont typeface="Calibri"/>
              <a:buChar char="●"/>
            </a:pPr>
            <a:r>
              <a:rPr lang="en" sz="2050">
                <a:solidFill>
                  <a:srgbClr val="3B3B3B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" sz="2050">
                <a:solidFill>
                  <a:srgbClr val="3B3B3B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ook at research </a:t>
            </a:r>
            <a:r>
              <a:rPr b="1" lang="en" sz="2050">
                <a:solidFill>
                  <a:srgbClr val="3B3B3B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acti</a:t>
            </a:r>
            <a:r>
              <a:rPr b="1" lang="en" sz="2050">
                <a:solidFill>
                  <a:srgbClr val="3B3B3B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vities</a:t>
            </a:r>
            <a:r>
              <a:rPr lang="en" sz="2050">
                <a:solidFill>
                  <a:srgbClr val="3B3B3B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not just research </a:t>
            </a:r>
            <a:r>
              <a:rPr b="1" lang="en" sz="2050">
                <a:solidFill>
                  <a:srgbClr val="3B3B3B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outcomes</a:t>
            </a:r>
            <a:endParaRPr b="1" sz="2050">
              <a:solidFill>
                <a:srgbClr val="3B3B3B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2" name="Google Shape;162;p31"/>
          <p:cNvGrpSpPr/>
          <p:nvPr/>
        </p:nvGrpSpPr>
        <p:grpSpPr>
          <a:xfrm>
            <a:off x="164592" y="1315350"/>
            <a:ext cx="3204908" cy="3201786"/>
            <a:chOff x="164592" y="1315350"/>
            <a:chExt cx="3204908" cy="3201786"/>
          </a:xfrm>
        </p:grpSpPr>
        <p:grpSp>
          <p:nvGrpSpPr>
            <p:cNvPr id="163" name="Google Shape;163;p31"/>
            <p:cNvGrpSpPr/>
            <p:nvPr/>
          </p:nvGrpSpPr>
          <p:grpSpPr>
            <a:xfrm>
              <a:off x="164592" y="1315350"/>
              <a:ext cx="3204908" cy="3201786"/>
              <a:chOff x="164592" y="1315350"/>
              <a:chExt cx="3204908" cy="3201786"/>
            </a:xfrm>
          </p:grpSpPr>
          <p:sp>
            <p:nvSpPr>
              <p:cNvPr id="164" name="Google Shape;164;p31"/>
              <p:cNvSpPr/>
              <p:nvPr/>
            </p:nvSpPr>
            <p:spPr>
              <a:xfrm>
                <a:off x="164592" y="1316736"/>
                <a:ext cx="3200400" cy="3200400"/>
              </a:xfrm>
              <a:prstGeom prst="pie">
                <a:avLst>
                  <a:gd fmla="val 0" name="adj1"/>
                  <a:gd fmla="val 5429008" name="adj2"/>
                </a:avLst>
              </a:prstGeom>
              <a:solidFill>
                <a:srgbClr val="9BD6CE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31"/>
              <p:cNvSpPr/>
              <p:nvPr/>
            </p:nvSpPr>
            <p:spPr>
              <a:xfrm flipH="1" rot="10800000">
                <a:off x="164592" y="1316736"/>
                <a:ext cx="3200400" cy="3200400"/>
              </a:xfrm>
              <a:prstGeom prst="pie">
                <a:avLst>
                  <a:gd fmla="val 0" name="adj1"/>
                  <a:gd fmla="val 5429008" name="adj2"/>
                </a:avLst>
              </a:prstGeom>
              <a:solidFill>
                <a:srgbClr val="D7EFEB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31"/>
              <p:cNvSpPr/>
              <p:nvPr/>
            </p:nvSpPr>
            <p:spPr>
              <a:xfrm flipH="1">
                <a:off x="164592" y="1316736"/>
                <a:ext cx="3200400" cy="3200400"/>
              </a:xfrm>
              <a:prstGeom prst="pie">
                <a:avLst>
                  <a:gd fmla="val 0" name="adj1"/>
                  <a:gd fmla="val 5429008" name="adj2"/>
                </a:avLst>
              </a:prstGeom>
              <a:solidFill>
                <a:srgbClr val="D7EFEB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31"/>
              <p:cNvSpPr/>
              <p:nvPr/>
            </p:nvSpPr>
            <p:spPr>
              <a:xfrm rot="10800000">
                <a:off x="169100" y="1315350"/>
                <a:ext cx="3200400" cy="3200400"/>
              </a:xfrm>
              <a:prstGeom prst="pie">
                <a:avLst>
                  <a:gd fmla="val 0" name="adj1"/>
                  <a:gd fmla="val 5429008" name="adj2"/>
                </a:avLst>
              </a:prstGeom>
              <a:solidFill>
                <a:srgbClr val="9BD6CE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68" name="Google Shape;168;p31"/>
            <p:cNvSpPr txBox="1"/>
            <p:nvPr/>
          </p:nvSpPr>
          <p:spPr>
            <a:xfrm>
              <a:off x="164600" y="2090775"/>
              <a:ext cx="1477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2"/>
                  </a:solidFill>
                </a:rPr>
                <a:t>Knowledge </a:t>
              </a:r>
              <a:endParaRPr b="1">
                <a:solidFill>
                  <a:schemeClr val="dk2"/>
                </a:solidFill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2"/>
                  </a:solidFill>
                </a:rPr>
                <a:t>dissemination</a:t>
              </a:r>
              <a:endParaRPr b="1">
                <a:solidFill>
                  <a:schemeClr val="dk2"/>
                </a:solidFill>
              </a:endParaRPr>
            </a:p>
          </p:txBody>
        </p:sp>
        <p:sp>
          <p:nvSpPr>
            <p:cNvPr id="169" name="Google Shape;169;p31"/>
            <p:cNvSpPr txBox="1"/>
            <p:nvPr/>
          </p:nvSpPr>
          <p:spPr>
            <a:xfrm>
              <a:off x="240825" y="3157575"/>
              <a:ext cx="1477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2"/>
                  </a:solidFill>
                </a:rPr>
                <a:t>Research </a:t>
              </a:r>
              <a:endParaRPr b="1">
                <a:solidFill>
                  <a:schemeClr val="dk2"/>
                </a:solidFill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2"/>
                  </a:solidFill>
                </a:rPr>
                <a:t>process</a:t>
              </a:r>
              <a:endParaRPr b="1">
                <a:solidFill>
                  <a:schemeClr val="dk2"/>
                </a:solidFill>
              </a:endParaRPr>
            </a:p>
          </p:txBody>
        </p:sp>
        <p:sp>
          <p:nvSpPr>
            <p:cNvPr id="170" name="Google Shape;170;p31"/>
            <p:cNvSpPr txBox="1"/>
            <p:nvPr/>
          </p:nvSpPr>
          <p:spPr>
            <a:xfrm>
              <a:off x="1841000" y="2090775"/>
              <a:ext cx="1477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2"/>
                  </a:solidFill>
                </a:rPr>
                <a:t>Research lines / prioritization</a:t>
              </a:r>
              <a:endParaRPr b="1">
                <a:solidFill>
                  <a:schemeClr val="dk2"/>
                </a:solidFill>
              </a:endParaRPr>
            </a:p>
          </p:txBody>
        </p:sp>
        <p:sp>
          <p:nvSpPr>
            <p:cNvPr id="171" name="Google Shape;171;p31"/>
            <p:cNvSpPr txBox="1"/>
            <p:nvPr/>
          </p:nvSpPr>
          <p:spPr>
            <a:xfrm>
              <a:off x="1841000" y="3157575"/>
              <a:ext cx="1477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2"/>
                  </a:solidFill>
                </a:rPr>
                <a:t>Research design</a:t>
              </a:r>
              <a:endParaRPr b="1">
                <a:solidFill>
                  <a:schemeClr val="dk2"/>
                </a:solidFill>
              </a:endParaRPr>
            </a:p>
          </p:txBody>
        </p:sp>
        <p:sp>
          <p:nvSpPr>
            <p:cNvPr id="172" name="Google Shape;172;p31"/>
            <p:cNvSpPr/>
            <p:nvPr/>
          </p:nvSpPr>
          <p:spPr>
            <a:xfrm>
              <a:off x="547850" y="1685288"/>
              <a:ext cx="2423100" cy="2423100"/>
            </a:xfrm>
            <a:prstGeom prst="ellipse">
              <a:avLst/>
            </a:prstGeom>
            <a:noFill/>
            <a:ln cap="flat" cmpd="sng" w="952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31"/>
            <p:cNvSpPr/>
            <p:nvPr/>
          </p:nvSpPr>
          <p:spPr>
            <a:xfrm>
              <a:off x="978408" y="2084832"/>
              <a:ext cx="1600200" cy="1600200"/>
            </a:xfrm>
            <a:prstGeom prst="ellipse">
              <a:avLst/>
            </a:prstGeom>
            <a:noFill/>
            <a:ln cap="flat" cmpd="sng" w="952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32"/>
          <p:cNvGrpSpPr/>
          <p:nvPr/>
        </p:nvGrpSpPr>
        <p:grpSpPr>
          <a:xfrm>
            <a:off x="164592" y="1315350"/>
            <a:ext cx="3204908" cy="3201786"/>
            <a:chOff x="164592" y="1315350"/>
            <a:chExt cx="3204908" cy="3201786"/>
          </a:xfrm>
        </p:grpSpPr>
        <p:sp>
          <p:nvSpPr>
            <p:cNvPr id="179" name="Google Shape;179;p32"/>
            <p:cNvSpPr/>
            <p:nvPr/>
          </p:nvSpPr>
          <p:spPr>
            <a:xfrm>
              <a:off x="164592" y="1316736"/>
              <a:ext cx="3200400" cy="3200400"/>
            </a:xfrm>
            <a:prstGeom prst="pie">
              <a:avLst>
                <a:gd fmla="val 0" name="adj1"/>
                <a:gd fmla="val 5429008" name="adj2"/>
              </a:avLst>
            </a:prstGeom>
            <a:solidFill>
              <a:srgbClr val="9BD6CE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32"/>
            <p:cNvSpPr/>
            <p:nvPr/>
          </p:nvSpPr>
          <p:spPr>
            <a:xfrm flipH="1" rot="10800000">
              <a:off x="164592" y="1316736"/>
              <a:ext cx="3200400" cy="3200400"/>
            </a:xfrm>
            <a:prstGeom prst="pie">
              <a:avLst>
                <a:gd fmla="val 0" name="adj1"/>
                <a:gd fmla="val 5429008" name="adj2"/>
              </a:avLst>
            </a:prstGeom>
            <a:solidFill>
              <a:srgbClr val="D7EFEB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32"/>
            <p:cNvSpPr/>
            <p:nvPr/>
          </p:nvSpPr>
          <p:spPr>
            <a:xfrm flipH="1">
              <a:off x="164592" y="1316736"/>
              <a:ext cx="3200400" cy="3200400"/>
            </a:xfrm>
            <a:prstGeom prst="pie">
              <a:avLst>
                <a:gd fmla="val 0" name="adj1"/>
                <a:gd fmla="val 5429008" name="adj2"/>
              </a:avLst>
            </a:prstGeom>
            <a:solidFill>
              <a:srgbClr val="D7EFEB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32"/>
            <p:cNvSpPr/>
            <p:nvPr/>
          </p:nvSpPr>
          <p:spPr>
            <a:xfrm rot="10800000">
              <a:off x="169100" y="1315350"/>
              <a:ext cx="3200400" cy="3200400"/>
            </a:xfrm>
            <a:prstGeom prst="pie">
              <a:avLst>
                <a:gd fmla="val 0" name="adj1"/>
                <a:gd fmla="val 5429008" name="adj2"/>
              </a:avLst>
            </a:prstGeom>
            <a:solidFill>
              <a:srgbClr val="9BD6CE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3" name="Google Shape;183;p32"/>
          <p:cNvSpPr txBox="1"/>
          <p:nvPr/>
        </p:nvSpPr>
        <p:spPr>
          <a:xfrm>
            <a:off x="164600" y="2090775"/>
            <a:ext cx="1477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Knowledge </a:t>
            </a:r>
            <a:endParaRPr b="1">
              <a:solidFill>
                <a:schemeClr val="dk2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dissemination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184" name="Google Shape;184;p32"/>
          <p:cNvSpPr txBox="1"/>
          <p:nvPr/>
        </p:nvSpPr>
        <p:spPr>
          <a:xfrm>
            <a:off x="240825" y="3157575"/>
            <a:ext cx="1477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Research </a:t>
            </a:r>
            <a:endParaRPr b="1">
              <a:solidFill>
                <a:schemeClr val="dk2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process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185" name="Google Shape;185;p32"/>
          <p:cNvSpPr txBox="1"/>
          <p:nvPr/>
        </p:nvSpPr>
        <p:spPr>
          <a:xfrm>
            <a:off x="1841000" y="2090775"/>
            <a:ext cx="1477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Research lines / prioritization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186" name="Google Shape;186;p32"/>
          <p:cNvSpPr txBox="1"/>
          <p:nvPr/>
        </p:nvSpPr>
        <p:spPr>
          <a:xfrm>
            <a:off x="1841000" y="3157575"/>
            <a:ext cx="1477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Research design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187" name="Google Shape;187;p32"/>
          <p:cNvSpPr/>
          <p:nvPr/>
        </p:nvSpPr>
        <p:spPr>
          <a:xfrm>
            <a:off x="547850" y="1685288"/>
            <a:ext cx="2423100" cy="2423100"/>
          </a:xfrm>
          <a:prstGeom prst="ellipse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2"/>
          <p:cNvSpPr/>
          <p:nvPr/>
        </p:nvSpPr>
        <p:spPr>
          <a:xfrm>
            <a:off x="978408" y="2084832"/>
            <a:ext cx="1600200" cy="1600200"/>
          </a:xfrm>
          <a:prstGeom prst="ellipse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32"/>
          <p:cNvSpPr txBox="1"/>
          <p:nvPr/>
        </p:nvSpPr>
        <p:spPr>
          <a:xfrm>
            <a:off x="0" y="0"/>
            <a:ext cx="9144000" cy="73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20"/>
              <a:t> </a:t>
            </a:r>
            <a:r>
              <a:rPr lang="en" sz="3020"/>
              <a:t>Broadening and widening</a:t>
            </a:r>
            <a:endParaRPr sz="3020">
              <a:solidFill>
                <a:srgbClr val="000000"/>
              </a:solidFill>
            </a:endParaRPr>
          </a:p>
        </p:txBody>
      </p:sp>
      <p:pic>
        <p:nvPicPr>
          <p:cNvPr id="190" name="Google Shape;19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0500" y="883800"/>
            <a:ext cx="2381250" cy="408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0800" y="883800"/>
            <a:ext cx="2381250" cy="408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2"/>
          <p:cNvSpPr txBox="1"/>
          <p:nvPr/>
        </p:nvSpPr>
        <p:spPr>
          <a:xfrm>
            <a:off x="0" y="4846320"/>
            <a:ext cx="3691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rgbClr val="7F7F7F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Utrecht University: Recognition</a:t>
            </a:r>
            <a:r>
              <a:rPr lang="en" sz="900" u="sng">
                <a:solidFill>
                  <a:srgbClr val="7F7F7F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&amp; rewards - conversational guidelines</a:t>
            </a:r>
            <a:endParaRPr sz="90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33"/>
          <p:cNvGrpSpPr/>
          <p:nvPr/>
        </p:nvGrpSpPr>
        <p:grpSpPr>
          <a:xfrm>
            <a:off x="164592" y="1315350"/>
            <a:ext cx="3204908" cy="3201786"/>
            <a:chOff x="164592" y="1315350"/>
            <a:chExt cx="3204908" cy="3201786"/>
          </a:xfrm>
        </p:grpSpPr>
        <p:sp>
          <p:nvSpPr>
            <p:cNvPr id="198" name="Google Shape;198;p33"/>
            <p:cNvSpPr/>
            <p:nvPr/>
          </p:nvSpPr>
          <p:spPr>
            <a:xfrm>
              <a:off x="164592" y="1316736"/>
              <a:ext cx="3200400" cy="3200400"/>
            </a:xfrm>
            <a:prstGeom prst="pie">
              <a:avLst>
                <a:gd fmla="val 0" name="adj1"/>
                <a:gd fmla="val 5429008" name="adj2"/>
              </a:avLst>
            </a:prstGeom>
            <a:solidFill>
              <a:srgbClr val="9BD6CE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33"/>
            <p:cNvSpPr/>
            <p:nvPr/>
          </p:nvSpPr>
          <p:spPr>
            <a:xfrm flipH="1" rot="10800000">
              <a:off x="164592" y="1316736"/>
              <a:ext cx="3200400" cy="3200400"/>
            </a:xfrm>
            <a:prstGeom prst="pie">
              <a:avLst>
                <a:gd fmla="val 0" name="adj1"/>
                <a:gd fmla="val 5429008" name="adj2"/>
              </a:avLst>
            </a:prstGeom>
            <a:solidFill>
              <a:srgbClr val="D7EFEB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33"/>
            <p:cNvSpPr/>
            <p:nvPr/>
          </p:nvSpPr>
          <p:spPr>
            <a:xfrm flipH="1">
              <a:off x="164592" y="1316736"/>
              <a:ext cx="3200400" cy="3200400"/>
            </a:xfrm>
            <a:prstGeom prst="pie">
              <a:avLst>
                <a:gd fmla="val 0" name="adj1"/>
                <a:gd fmla="val 5429008" name="adj2"/>
              </a:avLst>
            </a:prstGeom>
            <a:solidFill>
              <a:srgbClr val="D7EFEB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33"/>
            <p:cNvSpPr/>
            <p:nvPr/>
          </p:nvSpPr>
          <p:spPr>
            <a:xfrm rot="10800000">
              <a:off x="169100" y="1315350"/>
              <a:ext cx="3200400" cy="3200400"/>
            </a:xfrm>
            <a:prstGeom prst="pie">
              <a:avLst>
                <a:gd fmla="val 0" name="adj1"/>
                <a:gd fmla="val 5429008" name="adj2"/>
              </a:avLst>
            </a:prstGeom>
            <a:solidFill>
              <a:srgbClr val="9BD6CE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2" name="Google Shape;202;p33"/>
          <p:cNvSpPr txBox="1"/>
          <p:nvPr/>
        </p:nvSpPr>
        <p:spPr>
          <a:xfrm>
            <a:off x="164600" y="2090775"/>
            <a:ext cx="1477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Knowledge </a:t>
            </a:r>
            <a:endParaRPr b="1">
              <a:solidFill>
                <a:schemeClr val="dk2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dissemination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203" name="Google Shape;203;p33"/>
          <p:cNvSpPr txBox="1"/>
          <p:nvPr/>
        </p:nvSpPr>
        <p:spPr>
          <a:xfrm>
            <a:off x="240825" y="3157575"/>
            <a:ext cx="1477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Research </a:t>
            </a:r>
            <a:endParaRPr b="1">
              <a:solidFill>
                <a:schemeClr val="dk2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process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204" name="Google Shape;204;p33"/>
          <p:cNvSpPr txBox="1"/>
          <p:nvPr/>
        </p:nvSpPr>
        <p:spPr>
          <a:xfrm>
            <a:off x="1841000" y="2090775"/>
            <a:ext cx="1477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Research lines / prioritization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205" name="Google Shape;205;p33"/>
          <p:cNvSpPr txBox="1"/>
          <p:nvPr/>
        </p:nvSpPr>
        <p:spPr>
          <a:xfrm>
            <a:off x="1841000" y="3157575"/>
            <a:ext cx="1477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Research design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206" name="Google Shape;206;p33"/>
          <p:cNvSpPr/>
          <p:nvPr/>
        </p:nvSpPr>
        <p:spPr>
          <a:xfrm>
            <a:off x="547850" y="1685288"/>
            <a:ext cx="2423100" cy="2423100"/>
          </a:xfrm>
          <a:prstGeom prst="ellipse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33"/>
          <p:cNvSpPr/>
          <p:nvPr/>
        </p:nvSpPr>
        <p:spPr>
          <a:xfrm>
            <a:off x="978408" y="2084832"/>
            <a:ext cx="1600200" cy="1600200"/>
          </a:xfrm>
          <a:prstGeom prst="ellipse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33"/>
          <p:cNvSpPr txBox="1"/>
          <p:nvPr/>
        </p:nvSpPr>
        <p:spPr>
          <a:xfrm>
            <a:off x="0" y="0"/>
            <a:ext cx="9144000" cy="73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20"/>
              <a:t> </a:t>
            </a:r>
            <a:r>
              <a:rPr lang="en" sz="3020"/>
              <a:t>Broadening and widening</a:t>
            </a:r>
            <a:endParaRPr sz="3020">
              <a:solidFill>
                <a:srgbClr val="000000"/>
              </a:solidFill>
            </a:endParaRPr>
          </a:p>
        </p:txBody>
      </p:sp>
      <p:pic>
        <p:nvPicPr>
          <p:cNvPr id="209" name="Google Shape;20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0500" y="883800"/>
            <a:ext cx="2381250" cy="408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0800" y="883800"/>
            <a:ext cx="2381250" cy="408622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3"/>
          <p:cNvSpPr txBox="1"/>
          <p:nvPr/>
        </p:nvSpPr>
        <p:spPr>
          <a:xfrm>
            <a:off x="0" y="4846320"/>
            <a:ext cx="3691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rgbClr val="7F7F7F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Utrecht University: Recognition &amp; rewards - conversational guidelines</a:t>
            </a:r>
            <a:endParaRPr sz="90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/>
          <p:cNvSpPr txBox="1"/>
          <p:nvPr/>
        </p:nvSpPr>
        <p:spPr>
          <a:xfrm>
            <a:off x="0" y="0"/>
            <a:ext cx="9144000" cy="73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20"/>
              <a:t> </a:t>
            </a:r>
            <a:r>
              <a:rPr lang="en" sz="3020"/>
              <a:t>Broadening and widening</a:t>
            </a:r>
            <a:endParaRPr sz="3020">
              <a:solidFill>
                <a:srgbClr val="000000"/>
              </a:solidFill>
            </a:endParaRPr>
          </a:p>
        </p:txBody>
      </p:sp>
      <p:sp>
        <p:nvSpPr>
          <p:cNvPr id="217" name="Google Shape;217;p34"/>
          <p:cNvSpPr txBox="1"/>
          <p:nvPr/>
        </p:nvSpPr>
        <p:spPr>
          <a:xfrm>
            <a:off x="3438775" y="954325"/>
            <a:ext cx="53892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8775" lvl="0" marL="457200" rtl="0" algn="l"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050"/>
              <a:buFont typeface="Calibri"/>
              <a:buChar char="●"/>
            </a:pPr>
            <a:r>
              <a:rPr lang="en" sz="2050">
                <a:solidFill>
                  <a:srgbClr val="3B3B3B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Also look at research </a:t>
            </a:r>
            <a:r>
              <a:rPr b="1" lang="en" sz="2050">
                <a:solidFill>
                  <a:srgbClr val="3B3B3B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activities</a:t>
            </a:r>
            <a:r>
              <a:rPr lang="en" sz="2050">
                <a:solidFill>
                  <a:srgbClr val="3B3B3B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not just research </a:t>
            </a:r>
            <a:r>
              <a:rPr b="1" lang="en" sz="2050">
                <a:solidFill>
                  <a:srgbClr val="3B3B3B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outcomes</a:t>
            </a:r>
            <a:endParaRPr b="1" sz="2050">
              <a:solidFill>
                <a:srgbClr val="3B3B3B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34"/>
          <p:cNvSpPr txBox="1"/>
          <p:nvPr/>
        </p:nvSpPr>
        <p:spPr>
          <a:xfrm>
            <a:off x="3895975" y="1868725"/>
            <a:ext cx="4947000" cy="30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877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050"/>
              <a:buFont typeface="Calibri"/>
              <a:buChar char="➔"/>
            </a:pPr>
            <a:r>
              <a:rPr lang="en" sz="2050">
                <a:solidFill>
                  <a:srgbClr val="3B3B3B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linked to strategic goals </a:t>
            </a:r>
            <a:br>
              <a:rPr lang="en" sz="2050">
                <a:solidFill>
                  <a:srgbClr val="3B3B3B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lang="en" sz="2050">
                <a:solidFill>
                  <a:srgbClr val="3B3B3B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(more formative assessment) </a:t>
            </a:r>
            <a:br>
              <a:rPr lang="en" sz="2050">
                <a:solidFill>
                  <a:srgbClr val="3B3B3B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endParaRPr sz="2050">
              <a:solidFill>
                <a:srgbClr val="3B3B3B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5877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050"/>
              <a:buFont typeface="Calibri"/>
              <a:buChar char="➔"/>
            </a:pPr>
            <a:r>
              <a:rPr lang="en" sz="2050">
                <a:solidFill>
                  <a:srgbClr val="3B3B3B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context-specific choices </a:t>
            </a:r>
            <a:br>
              <a:rPr lang="en" sz="2050">
                <a:solidFill>
                  <a:srgbClr val="3B3B3B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lang="en" sz="2050">
                <a:solidFill>
                  <a:srgbClr val="3B3B3B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(accounting for disciplinary differences)</a:t>
            </a:r>
            <a:br>
              <a:rPr lang="en" sz="2050">
                <a:solidFill>
                  <a:srgbClr val="3B3B3B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endParaRPr sz="2050">
              <a:solidFill>
                <a:srgbClr val="3B3B3B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5877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050"/>
              <a:buFont typeface="Calibri"/>
              <a:buChar char="➔"/>
            </a:pPr>
            <a:r>
              <a:rPr lang="en" sz="2050">
                <a:solidFill>
                  <a:srgbClr val="3B3B3B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choices made collectively (at level of research groups, departments, faculties) </a:t>
            </a:r>
            <a:br>
              <a:rPr lang="en" sz="2050">
                <a:solidFill>
                  <a:srgbClr val="3B3B3B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endParaRPr sz="2050">
              <a:solidFill>
                <a:srgbClr val="3B3B3B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5877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050"/>
              <a:buFont typeface="Calibri"/>
              <a:buChar char="➔"/>
            </a:pPr>
            <a:r>
              <a:rPr lang="en" sz="2050">
                <a:solidFill>
                  <a:srgbClr val="3B3B3B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safeguarding good research practices</a:t>
            </a:r>
            <a:endParaRPr sz="2050">
              <a:solidFill>
                <a:srgbClr val="3B3B3B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9" name="Google Shape;219;p34"/>
          <p:cNvGrpSpPr/>
          <p:nvPr/>
        </p:nvGrpSpPr>
        <p:grpSpPr>
          <a:xfrm>
            <a:off x="164592" y="1315350"/>
            <a:ext cx="3204908" cy="3201786"/>
            <a:chOff x="164592" y="1315350"/>
            <a:chExt cx="3204908" cy="3201786"/>
          </a:xfrm>
        </p:grpSpPr>
        <p:sp>
          <p:nvSpPr>
            <p:cNvPr id="220" name="Google Shape;220;p34"/>
            <p:cNvSpPr/>
            <p:nvPr/>
          </p:nvSpPr>
          <p:spPr>
            <a:xfrm>
              <a:off x="164592" y="1316736"/>
              <a:ext cx="3200400" cy="3200400"/>
            </a:xfrm>
            <a:prstGeom prst="pie">
              <a:avLst>
                <a:gd fmla="val 0" name="adj1"/>
                <a:gd fmla="val 5429008" name="adj2"/>
              </a:avLst>
            </a:prstGeom>
            <a:solidFill>
              <a:srgbClr val="9BD6CE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34"/>
            <p:cNvSpPr/>
            <p:nvPr/>
          </p:nvSpPr>
          <p:spPr>
            <a:xfrm flipH="1" rot="10800000">
              <a:off x="164592" y="1316736"/>
              <a:ext cx="3200400" cy="3200400"/>
            </a:xfrm>
            <a:prstGeom prst="pie">
              <a:avLst>
                <a:gd fmla="val 0" name="adj1"/>
                <a:gd fmla="val 5429008" name="adj2"/>
              </a:avLst>
            </a:prstGeom>
            <a:solidFill>
              <a:srgbClr val="D7EFEB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34"/>
            <p:cNvSpPr/>
            <p:nvPr/>
          </p:nvSpPr>
          <p:spPr>
            <a:xfrm flipH="1">
              <a:off x="164592" y="1316736"/>
              <a:ext cx="3200400" cy="3200400"/>
            </a:xfrm>
            <a:prstGeom prst="pie">
              <a:avLst>
                <a:gd fmla="val 0" name="adj1"/>
                <a:gd fmla="val 5429008" name="adj2"/>
              </a:avLst>
            </a:prstGeom>
            <a:solidFill>
              <a:srgbClr val="D7EFEB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34"/>
            <p:cNvSpPr/>
            <p:nvPr/>
          </p:nvSpPr>
          <p:spPr>
            <a:xfrm rot="10800000">
              <a:off x="169100" y="1315350"/>
              <a:ext cx="3200400" cy="3200400"/>
            </a:xfrm>
            <a:prstGeom prst="pie">
              <a:avLst>
                <a:gd fmla="val 0" name="adj1"/>
                <a:gd fmla="val 5429008" name="adj2"/>
              </a:avLst>
            </a:prstGeom>
            <a:solidFill>
              <a:srgbClr val="9BD6CE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4" name="Google Shape;224;p34"/>
          <p:cNvSpPr txBox="1"/>
          <p:nvPr/>
        </p:nvSpPr>
        <p:spPr>
          <a:xfrm>
            <a:off x="164600" y="2090775"/>
            <a:ext cx="1477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Knowledge </a:t>
            </a:r>
            <a:endParaRPr b="1">
              <a:solidFill>
                <a:schemeClr val="dk2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dissemination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225" name="Google Shape;225;p34"/>
          <p:cNvSpPr txBox="1"/>
          <p:nvPr/>
        </p:nvSpPr>
        <p:spPr>
          <a:xfrm>
            <a:off x="240825" y="3157575"/>
            <a:ext cx="1477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Research </a:t>
            </a:r>
            <a:endParaRPr b="1">
              <a:solidFill>
                <a:schemeClr val="dk2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process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226" name="Google Shape;226;p34"/>
          <p:cNvSpPr txBox="1"/>
          <p:nvPr/>
        </p:nvSpPr>
        <p:spPr>
          <a:xfrm>
            <a:off x="1841000" y="2090775"/>
            <a:ext cx="1477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Research lines / prioritization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227" name="Google Shape;227;p34"/>
          <p:cNvSpPr txBox="1"/>
          <p:nvPr/>
        </p:nvSpPr>
        <p:spPr>
          <a:xfrm>
            <a:off x="1841000" y="3157575"/>
            <a:ext cx="1477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Research design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228" name="Google Shape;228;p34"/>
          <p:cNvSpPr/>
          <p:nvPr/>
        </p:nvSpPr>
        <p:spPr>
          <a:xfrm>
            <a:off x="547850" y="1685288"/>
            <a:ext cx="2423100" cy="2423100"/>
          </a:xfrm>
          <a:prstGeom prst="ellipse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4"/>
          <p:cNvSpPr/>
          <p:nvPr/>
        </p:nvSpPr>
        <p:spPr>
          <a:xfrm>
            <a:off x="978408" y="2084832"/>
            <a:ext cx="1600200" cy="1600200"/>
          </a:xfrm>
          <a:prstGeom prst="ellipse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