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oi.org/10.1111/1365-2435.14259" TargetMode="External"/><Relationship Id="rId3" Type="http://schemas.openxmlformats.org/officeDocument/2006/relationships/hyperlink" Target="https://doi.org/10.1186/s41073-019-0063-9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ienceintegritydigest.com/" TargetMode="External"/><Relationship Id="rId3" Type="http://schemas.openxmlformats.org/officeDocument/2006/relationships/hyperlink" Target="https://www.stm-assoc.org/standards-technology/working-group-on-image-alterations-and-duplications/stm-image-alterations-duplications-resources/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quator-network.org" TargetMode="External"/><Relationship Id="rId3" Type="http://schemas.openxmlformats.org/officeDocument/2006/relationships/hyperlink" Target="https://fairsharing.org/" TargetMode="External"/><Relationship Id="rId4" Type="http://schemas.openxmlformats.org/officeDocument/2006/relationships/hyperlink" Target="https://fairsharing.org/search?recordType=reporting_guideline&amp;subjects=physics&amp;page=1" TargetMode="External"/><Relationship Id="rId5" Type="http://schemas.openxmlformats.org/officeDocument/2006/relationships/hyperlink" Target="https://www.researchgate.net/figure/The-Nature-Research-Reporting-Summary-Checklist-available-under-a-Creative-Commons_fig2_337053051" TargetMode="External"/><Relationship Id="rId6" Type="http://schemas.openxmlformats.org/officeDocument/2006/relationships/hyperlink" Target="https://doi.org/10.1186/s41073-019-0069-3" TargetMode="External"/><Relationship Id="rId7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allea.org/code-of-conduct/" TargetMode="External"/><Relationship Id="rId3" Type="http://schemas.openxmlformats.org/officeDocument/2006/relationships/hyperlink" Target="https://www.universitiesuk.ac.uk/topics/research-and-innovation/concordat-support-research-integrity" TargetMode="External"/><Relationship Id="rId4" Type="http://schemas.openxmlformats.org/officeDocument/2006/relationships/hyperlink" Target="http://MyRA.org" TargetMode="External"/><Relationship Id="rId5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oi.org/10.1186/s41073-022-00126-w" TargetMode="External"/><Relationship Id="rId3" Type="http://schemas.openxmlformats.org/officeDocument/2006/relationships/hyperlink" Target="http://www.prepubmed.org/data_thugging/" TargetMode="External"/><Relationship Id="rId4" Type="http://schemas.openxmlformats.org/officeDocument/2006/relationships/hyperlink" Target="http://research-signals.com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cmje.org" TargetMode="External"/><Relationship Id="rId3" Type="http://schemas.openxmlformats.org/officeDocument/2006/relationships/hyperlink" Target="https://www.ncbi.nlm.nih.gov/pmc/articles/PMC5856527/" TargetMode="External"/><Relationship Id="rId4" Type="http://schemas.openxmlformats.org/officeDocument/2006/relationships/hyperlink" Target="http://orcid.org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ublicationethics.org" TargetMode="External"/><Relationship Id="rId3" Type="http://schemas.openxmlformats.org/officeDocument/2006/relationships/hyperlink" Target="https://doi.org/10.24318/cope.2019.1.4" TargetMode="External"/><Relationship Id="rId4" Type="http://schemas.openxmlformats.org/officeDocument/2006/relationships/hyperlink" Target="https://doi.org/10.24318/x0mN3xfd" TargetMode="External"/><Relationship Id="rId5" Type="http://schemas.openxmlformats.org/officeDocument/2006/relationships/hyperlink" Target="https://ukrio.org/wp-content/uploads/Reporting-Research-Integrity-Concerns-180523.pdf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ubpeer.com" TargetMode="External"/><Relationship Id="rId3" Type="http://schemas.openxmlformats.org/officeDocument/2006/relationships/hyperlink" Target="https://www.irit.fr/~Guillaume.Cabanac/problematic-paper-screener" TargetMode="External"/><Relationship Id="rId4" Type="http://schemas.openxmlformats.org/officeDocument/2006/relationships/hyperlink" Target="https://retractionwatch.com/" TargetMode="External"/><Relationship Id="rId5" Type="http://schemas.openxmlformats.org/officeDocument/2006/relationships/hyperlink" Target="http://retractiondatabase.org/RetractionSearch.aspx?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oi.org/10.1186/s41239-024-00487-w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mbassy.science/wiki/Theme:520b3bc7-a6ab-4617-95f2-89c9dee31c53" TargetMode="External"/><Relationship Id="rId3" Type="http://schemas.openxmlformats.org/officeDocument/2006/relationships/hyperlink" Target="https://embassy.science/wiki/Theme:17d406f9-0b0f-4325-aa2d-2fe186d5ff34" TargetMode="External"/><Relationship Id="rId4" Type="http://schemas.openxmlformats.org/officeDocument/2006/relationships/hyperlink" Target="https://embassy.science/wiki/Theme:B4f7b2e3-af61-4466-94dc-2504affab5a8" TargetMode="External"/><Relationship Id="rId5" Type="http://schemas.openxmlformats.org/officeDocument/2006/relationships/hyperlink" Target="https://embassy.science/wiki/Theme:6217d06b-c907-4b09-af4e-b4c8a17b9847" TargetMode="External"/><Relationship Id="rId6" Type="http://schemas.openxmlformats.org/officeDocument/2006/relationships/hyperlink" Target="http://stoicquotes.com/we-are-what-we-repeatedly-do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hyperlink" Target="https://embassy.science/wiki/Theme:6217d06b-c907-4b09-af4e-b4c8a17b9847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Relationship Id="rId3" Type="http://schemas.openxmlformats.org/officeDocument/2006/relationships/hyperlink" Target="https://kstatelibraries.pressbooks.pub/EDCI702/chapter/module-2-practical-wisdom/" TargetMode="External"/><Relationship Id="rId4" Type="http://schemas.openxmlformats.org/officeDocument/2006/relationships/hyperlink" Target="https://creativecommons.org/licenses/by-nc-sa/4.0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32" y="-5677266"/>
            <a:ext cx="24362738" cy="3261103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Matt Hodgkinson,…"/>
          <p:cNvSpPr txBox="1"/>
          <p:nvPr>
            <p:ph type="body" sz="quarter" idx="1"/>
          </p:nvPr>
        </p:nvSpPr>
        <p:spPr>
          <a:xfrm>
            <a:off x="1201339" y="11859862"/>
            <a:ext cx="5446441" cy="1442812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Matt Hodgkinson, </a:t>
            </a:r>
          </a:p>
          <a:p>
            <a:pPr>
              <a:defRPr sz="3900"/>
            </a:pPr>
            <a:r>
              <a:t>10 September 2024</a:t>
            </a:r>
          </a:p>
        </p:txBody>
      </p:sp>
      <p:sp>
        <p:nvSpPr>
          <p:cNvPr id="153" name="Acting virtuously as an editor: practical wisdom"/>
          <p:cNvSpPr txBox="1"/>
          <p:nvPr>
            <p:ph type="title"/>
          </p:nvPr>
        </p:nvSpPr>
        <p:spPr>
          <a:xfrm>
            <a:off x="1206495" y="3973602"/>
            <a:ext cx="22101096" cy="3249591"/>
          </a:xfrm>
          <a:prstGeom prst="rect">
            <a:avLst/>
          </a:prstGeom>
          <a:solidFill>
            <a:srgbClr val="CBCAC8">
              <a:alpha val="50629"/>
            </a:srgbClr>
          </a:solidFill>
        </p:spPr>
        <p:txBody>
          <a:bodyPr/>
          <a:lstStyle>
            <a:lvl1pPr defTabSz="2389571">
              <a:defRPr spc="-300" sz="11300"/>
            </a:lvl1pPr>
          </a:lstStyle>
          <a:p>
            <a:pPr/>
            <a:r>
              <a:t>Acting virtuously as an editor: practical wisdom</a:t>
            </a:r>
          </a:p>
        </p:txBody>
      </p:sp>
      <p:sp>
        <p:nvSpPr>
          <p:cNvPr id="154" name="PUBMET Summer School, Zadar"/>
          <p:cNvSpPr txBox="1"/>
          <p:nvPr/>
        </p:nvSpPr>
        <p:spPr>
          <a:xfrm>
            <a:off x="1201341" y="9675752"/>
            <a:ext cx="5151966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93419">
              <a:defRPr b="1" sz="4600">
                <a:solidFill>
                  <a:srgbClr val="000000"/>
                </a:solidFill>
              </a:defRPr>
            </a:lvl1pPr>
          </a:lstStyle>
          <a:p>
            <a:pPr/>
            <a:r>
              <a:t>PUBMET Summer School, Zadar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he Middle Position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The Middle Position</a:t>
            </a:r>
          </a:p>
        </p:txBody>
      </p:sp>
      <p:sp>
        <p:nvSpPr>
          <p:cNvPr id="192" name="Can you have too much of a good thing?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Can you have too much of a good thing?</a:t>
            </a:r>
          </a:p>
        </p:txBody>
      </p:sp>
      <p:sp>
        <p:nvSpPr>
          <p:cNvPr id="193" name="Are you always honest (as an editor)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Are you always honest (as an editor)?</a:t>
            </a:r>
          </a:p>
          <a:p>
            <a:pPr/>
            <a:r>
              <a:t>Can you be too honest (as an editor)?</a:t>
            </a:r>
          </a:p>
          <a:p>
            <a:pPr/>
            <a:r>
              <a:t>An example: transparency versus respect (including privacy). What are the vices (too much, too little), and what might be the middle position to reconcile these principles?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Your own editorial dilemma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Your own editorial dilemma</a:t>
            </a:r>
          </a:p>
        </p:txBody>
      </p:sp>
      <p:sp>
        <p:nvSpPr>
          <p:cNvPr id="196" name="For later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For later</a:t>
            </a:r>
          </a:p>
        </p:txBody>
      </p:sp>
      <p:sp>
        <p:nvSpPr>
          <p:cNvPr id="197" name="Dilemma - a choice of two actions where different moral principles collide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Dilemma - a choice of two actions where different moral principles collide</a:t>
            </a:r>
          </a:p>
          <a:p>
            <a:pPr/>
            <a:r>
              <a:t>Think of a real-life </a:t>
            </a:r>
            <a:r>
              <a:rPr i="1"/>
              <a:t>editorial</a:t>
            </a:r>
            <a:r>
              <a:t> dilemma you faced</a:t>
            </a:r>
          </a:p>
          <a:p>
            <a:pPr/>
            <a:r>
              <a:t>Why was it a dilemma?</a:t>
            </a:r>
          </a:p>
          <a:p>
            <a:pPr/>
            <a:r>
              <a:t>What did you do, and why?</a:t>
            </a:r>
          </a:p>
          <a:p>
            <a:pPr/>
            <a:r>
              <a:t>What else could you have done?</a:t>
            </a:r>
          </a:p>
          <a:p>
            <a:pPr/>
            <a:r>
              <a:t>Will you be willing to share it, </a:t>
            </a:r>
            <a:r>
              <a:rPr b="1"/>
              <a:t>in confidence</a:t>
            </a:r>
            <a:r>
              <a:t>, with the group? (hopefully yes!)</a:t>
            </a:r>
          </a:p>
          <a:p>
            <a:pPr>
              <a:defRPr b="1"/>
            </a:pPr>
            <a:r>
              <a:t>Don’t share it yet!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eer review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Peer review</a:t>
            </a:r>
          </a:p>
        </p:txBody>
      </p:sp>
      <p:sp>
        <p:nvSpPr>
          <p:cNvPr id="200" name="Be mindful of your approach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Be mindful of your approach</a:t>
            </a:r>
          </a:p>
        </p:txBody>
      </p:sp>
      <p:sp>
        <p:nvSpPr>
          <p:cNvPr id="201" name="Select and vet your own reviewers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5008" indent="-445008" defTabSz="1779987">
              <a:spcBef>
                <a:spcPts val="3200"/>
              </a:spcBef>
              <a:defRPr sz="3500"/>
            </a:pPr>
            <a:r>
              <a:t>Select and vet your own reviewers:</a:t>
            </a:r>
          </a:p>
          <a:p>
            <a:pPr lvl="1" marL="890016" indent="-445008" defTabSz="1779987">
              <a:spcBef>
                <a:spcPts val="3200"/>
              </a:spcBef>
              <a:defRPr sz="3500"/>
            </a:pPr>
            <a:r>
              <a:t>Cover methodological/statistical expertise AND topic expertise</a:t>
            </a:r>
          </a:p>
          <a:p>
            <a:pPr lvl="1" marL="890016" indent="-445008" defTabSz="1779987">
              <a:spcBef>
                <a:spcPts val="3200"/>
              </a:spcBef>
              <a:defRPr sz="3500"/>
            </a:pPr>
            <a:r>
              <a:t>Diversity of institutions, countries, and scholarly standpoint</a:t>
            </a:r>
          </a:p>
          <a:p>
            <a:pPr lvl="1" marL="890016" indent="-445008" defTabSz="1779987">
              <a:spcBef>
                <a:spcPts val="3200"/>
              </a:spcBef>
              <a:defRPr sz="3500"/>
            </a:pPr>
            <a:r>
              <a:t>Don’t rely on author suggestions or automated suggestions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Reduce bias:</a:t>
            </a:r>
          </a:p>
          <a:p>
            <a:pPr lvl="1" marL="890016" indent="-445008" defTabSz="1779987">
              <a:spcBef>
                <a:spcPts val="3200"/>
              </a:spcBef>
              <a:defRPr sz="3500"/>
            </a:pPr>
            <a:r>
              <a:t>Double anonymisation pre-publication (see Fox, C. W., Meyer, J., &amp; Aimé, E. (2023). Double-blind peer review affects reviewer ratings and editor decisions at an ecology journal. Functional Ecology, 37, 1144–1157.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doi.org/10.1111/1365-2435.14259</a:t>
            </a:r>
            <a:r>
              <a:t>)</a:t>
            </a:r>
          </a:p>
          <a:p>
            <a:pPr lvl="1" marL="890016" indent="-445008" defTabSz="1779987">
              <a:spcBef>
                <a:spcPts val="3200"/>
              </a:spcBef>
              <a:defRPr sz="3500"/>
            </a:pPr>
            <a:r>
              <a:t>Declare and manage COIs</a:t>
            </a:r>
          </a:p>
          <a:p>
            <a:pPr lvl="1" marL="890016" indent="-445008" defTabSz="1779987">
              <a:spcBef>
                <a:spcPts val="3200"/>
              </a:spcBef>
              <a:defRPr sz="3500"/>
            </a:pPr>
            <a:r>
              <a:t>Open reports and/or identities post-publication (see Ross-Hellauer, T., Görögh, E. Guidelines for open peer review implementation. Res Integr Peer Rev 4, 4 (2019).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doi.org/10.1186/s41073-019-0063-9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eer review: Dilemma gam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Peer review: Dilemma game</a:t>
            </a:r>
          </a:p>
        </p:txBody>
      </p:sp>
      <p:sp>
        <p:nvSpPr>
          <p:cNvPr id="204" name="Cultural difference? from https://dilemmagame.eur.nl/ui/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Cultural difference? from https://dilemmagame.eur.nl/ui/</a:t>
            </a:r>
          </a:p>
        </p:txBody>
      </p:sp>
      <p:sp>
        <p:nvSpPr>
          <p:cNvPr id="205" name="What would you do? Why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would you do? Why?</a:t>
            </a:r>
          </a:p>
          <a:p>
            <a:pPr/>
            <a:r>
              <a:t>What would you </a:t>
            </a:r>
            <a:r>
              <a:rPr i="1"/>
              <a:t>ideally</a:t>
            </a:r>
            <a:r>
              <a:t> do? Why?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000020174.jpg" descr="100002017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6807" y="-140300"/>
            <a:ext cx="6363339" cy="9992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1000020175.jpg" descr="100002017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6807" y="9760446"/>
            <a:ext cx="6363339" cy="3947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1000020176.jpg" descr="100002017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77097" y="-2"/>
            <a:ext cx="8838475" cy="137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ecision making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Decision making</a:t>
            </a:r>
          </a:p>
        </p:txBody>
      </p:sp>
      <p:sp>
        <p:nvSpPr>
          <p:cNvPr id="212" name="Pull your weight as an editor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Pull your weight as an editor</a:t>
            </a:r>
          </a:p>
        </p:txBody>
      </p:sp>
      <p:sp>
        <p:nvSpPr>
          <p:cNvPr id="213" name="Take responsibility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00"/>
            </a:pPr>
            <a:r>
              <a:t>Take responsibility: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Don’t count votes or be a passive ‘umpire’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Read and critique the article yourself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Help authors understand conflicting reviews</a:t>
            </a:r>
          </a:p>
          <a:p>
            <a:pPr marL="536447" indent="-536447" defTabSz="2145738">
              <a:spcBef>
                <a:spcPts val="3900"/>
              </a:spcBef>
              <a:defRPr sz="4200"/>
            </a:pPr>
            <a:r>
              <a:t>Don’t give the benefit of the doubt on ethics/integrity. Otherwise, be supportive: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Don’t reject on a technicality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Don’t ask for more work unless essential for the conclusions</a:t>
            </a:r>
          </a:p>
          <a:p>
            <a:pPr marL="536447" indent="-536447" defTabSz="2145738">
              <a:spcBef>
                <a:spcPts val="3900"/>
              </a:spcBef>
              <a:defRPr sz="4200"/>
            </a:pPr>
            <a:r>
              <a:t>Only edit/redact if reviews are grossly offensive or unconstructive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igures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Figures</a:t>
            </a:r>
          </a:p>
        </p:txBody>
      </p:sp>
      <p:sp>
        <p:nvSpPr>
          <p:cNvPr id="216" name="Manipulation and duplication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Manipulation and duplication</a:t>
            </a:r>
          </a:p>
        </p:txBody>
      </p:sp>
      <p:sp>
        <p:nvSpPr>
          <p:cNvPr id="217" name="Spotting duplication and manipulation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66926" indent="-566926" defTabSz="2267654">
              <a:spcBef>
                <a:spcPts val="4100"/>
              </a:spcBef>
              <a:defRPr sz="4400"/>
            </a:pPr>
            <a:r>
              <a:t>Spotting duplication and manipulation:</a:t>
            </a:r>
          </a:p>
          <a:p>
            <a:pPr lvl="1" marL="1133855" indent="-566927" defTabSz="2267654">
              <a:spcBef>
                <a:spcPts val="4100"/>
              </a:spcBef>
              <a:defRPr sz="4400"/>
            </a:pPr>
            <a:r>
              <a:t>Manually, à la Elisabeth Bik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scienceintegritydigest.com</a:t>
            </a:r>
            <a:r>
              <a:t> </a:t>
            </a:r>
          </a:p>
          <a:p>
            <a:pPr lvl="1" marL="1133855" indent="-566927" defTabSz="2267654">
              <a:spcBef>
                <a:spcPts val="4100"/>
              </a:spcBef>
              <a:defRPr sz="4400"/>
            </a:pPr>
            <a:r>
              <a:t>Automation: Proofig / ImageTwin / FigCheck / Imachek / Resis / etc.</a:t>
            </a:r>
          </a:p>
          <a:p>
            <a:pPr lvl="1" marL="0" indent="425194" defTabSz="2267654">
              <a:spcBef>
                <a:spcPts val="4100"/>
              </a:spcBef>
              <a:buSzTx/>
              <a:buNone/>
              <a:defRPr sz="44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stm-assoc.org/standards-technology/working-group-on-image-alterations-and-duplications/stm-image-alterations-duplications-resources/</a:t>
            </a:r>
            <a:r>
              <a:rPr u="none"/>
              <a:t> </a:t>
            </a:r>
          </a:p>
          <a:p>
            <a:pPr marL="566926" indent="-566926" defTabSz="2267654">
              <a:spcBef>
                <a:spcPts val="4100"/>
              </a:spcBef>
              <a:defRPr sz="4400"/>
            </a:pPr>
            <a:r>
              <a:t>Ask for the original unedited images (e.g., if overcropped, overexposed)</a:t>
            </a:r>
          </a:p>
          <a:p>
            <a:pPr marL="566926" indent="-566926" defTabSz="2267654">
              <a:spcBef>
                <a:spcPts val="4100"/>
              </a:spcBef>
              <a:defRPr sz="4400"/>
            </a:pPr>
            <a:r>
              <a:t>Duplication across articles:</a:t>
            </a:r>
          </a:p>
          <a:p>
            <a:pPr lvl="1" marL="1133855" indent="-566927" defTabSz="2267654">
              <a:spcBef>
                <a:spcPts val="4100"/>
              </a:spcBef>
              <a:defRPr sz="4400"/>
            </a:pPr>
            <a:r>
              <a:t>Compare images in articles with high text similarity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igures: Dilemma gam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Figures: Dilemma game</a:t>
            </a:r>
          </a:p>
        </p:txBody>
      </p:sp>
      <p:sp>
        <p:nvSpPr>
          <p:cNvPr id="220" name="Original images, from https://dilemmagame.eur.nl/ui/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Original images, from https://dilemmagame.eur.nl/ui/</a:t>
            </a:r>
          </a:p>
        </p:txBody>
      </p:sp>
      <p:sp>
        <p:nvSpPr>
          <p:cNvPr id="221" name="What would you do? Why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would you do? Why?</a:t>
            </a:r>
          </a:p>
          <a:p>
            <a:pPr/>
            <a:r>
              <a:t>What would you </a:t>
            </a:r>
            <a:r>
              <a:rPr i="1"/>
              <a:t>ideally</a:t>
            </a:r>
            <a:r>
              <a:t> do? Why?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1000020173.jpg" descr="10000201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6321" y="-2"/>
            <a:ext cx="10180950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1000020172.jpg" descr="100002017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8831" y="0"/>
            <a:ext cx="8077035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porting guidelines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Reporting guidelines</a:t>
            </a:r>
          </a:p>
        </p:txBody>
      </p:sp>
      <p:sp>
        <p:nvSpPr>
          <p:cNvPr id="227" name="Endorse, mandate… or use?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Endorse, mandate… or use?</a:t>
            </a:r>
          </a:p>
        </p:txBody>
      </p:sp>
      <p:sp>
        <p:nvSpPr>
          <p:cNvPr id="228" name="Surgeons and pilots use checklists: so why not editors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87679" indent="-487679" defTabSz="1950671">
              <a:spcBef>
                <a:spcPts val="3600"/>
              </a:spcBef>
              <a:defRPr sz="3800"/>
            </a:pPr>
            <a:r>
              <a:t>Surgeons and pilots use checklists: so why not editors?</a:t>
            </a:r>
          </a:p>
          <a:p>
            <a:pPr marL="487679" indent="-487679" defTabSz="1950671">
              <a:spcBef>
                <a:spcPts val="3600"/>
              </a:spcBef>
              <a:defRPr sz="3800"/>
            </a:pPr>
            <a:r>
              <a:t>Essential in clinical medicine: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equator-network.org</a:t>
            </a:r>
            <a:r>
              <a:t> </a:t>
            </a:r>
          </a:p>
          <a:p>
            <a:pPr marL="487679" indent="-487679" defTabSz="1950671">
              <a:spcBef>
                <a:spcPts val="3600"/>
              </a:spcBef>
              <a:defRPr sz="3800"/>
            </a:pPr>
            <a:r>
              <a:t>Common in biology: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fairsharing.org</a:t>
            </a:r>
            <a:r>
              <a:t> </a:t>
            </a:r>
          </a:p>
          <a:p>
            <a:pPr marL="487679" indent="-487679" defTabSz="1950671">
              <a:spcBef>
                <a:spcPts val="3600"/>
              </a:spcBef>
              <a:defRPr sz="3800"/>
            </a:pPr>
            <a:r>
              <a:t>Less developed in other fields, but see FAIRsharing, e.g.,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physics</a:t>
            </a:r>
          </a:p>
          <a:p>
            <a:pPr marL="487679" indent="-487679" defTabSz="1950671">
              <a:spcBef>
                <a:spcPts val="3600"/>
              </a:spcBef>
              <a:defRPr i="1" sz="3800"/>
            </a:pPr>
            <a:r>
              <a:t>Nature</a:t>
            </a:r>
            <a:r>
              <a:rPr i="0"/>
              <a:t> Research’s reporting summary for life/social/environmental sciences: </a:t>
            </a:r>
            <a:r>
              <a:rPr i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researchgate.net/figure/The-Nature-Research-Reporting-Summary-Checklist-available-under-a-Creative-Commons_fig2_337053051</a:t>
            </a:r>
          </a:p>
          <a:p>
            <a:pPr marL="487679" indent="-487679" defTabSz="1950671">
              <a:spcBef>
                <a:spcPts val="3600"/>
              </a:spcBef>
              <a:defRPr sz="3800"/>
            </a:pPr>
            <a:r>
              <a:t>Mandating reporting guidelines isn’t sufficient to improve reporting: Hair, K., Macleod, M.R., Sena, E. et al. A randomised controlled trial of an Intervention to Improve Compliance with the ARRIVE guidelines (IICARus). </a:t>
            </a:r>
            <a:r>
              <a:rPr i="1"/>
              <a:t>Res Integr Peer Rev</a:t>
            </a:r>
            <a:r>
              <a:t> 4, 12 (2019).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doi.org/10.1186/s41073-019-0069-3</a:t>
            </a:r>
          </a:p>
        </p:txBody>
      </p:sp>
      <p:grpSp>
        <p:nvGrpSpPr>
          <p:cNvPr id="231" name="Reproducibility!…"/>
          <p:cNvGrpSpPr/>
          <p:nvPr/>
        </p:nvGrpSpPr>
        <p:grpSpPr>
          <a:xfrm>
            <a:off x="14612478" y="948973"/>
            <a:ext cx="9047538" cy="5801869"/>
            <a:chOff x="0" y="0"/>
            <a:chExt cx="9047536" cy="5801867"/>
          </a:xfrm>
        </p:grpSpPr>
        <p:sp>
          <p:nvSpPr>
            <p:cNvPr id="229" name="Reproducibility!…"/>
            <p:cNvSpPr txBox="1"/>
            <p:nvPr/>
          </p:nvSpPr>
          <p:spPr>
            <a:xfrm>
              <a:off x="215900" y="152401"/>
              <a:ext cx="8615738" cy="5217665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5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Reproducibility!</a:t>
              </a:r>
            </a:p>
            <a:p>
              <a:pPr marL="406400" indent="-406400" algn="l" defTabSz="825500"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Effect sizes and variability, e.g., 95% confidence intervals, not only p-values</a:t>
              </a:r>
            </a:p>
            <a:p>
              <a:pPr marL="406400" indent="-406400" algn="l" defTabSz="825500"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Exact p-values, not p&lt;0.05, etc.</a:t>
              </a:r>
            </a:p>
            <a:p>
              <a:pPr marL="406400" indent="-406400" algn="l" defTabSz="825500"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Avoid spin: ban ‘marginal significance’, ‘nearing significance’, etc.</a:t>
              </a:r>
            </a:p>
          </p:txBody>
        </p:sp>
        <p:pic>
          <p:nvPicPr>
            <p:cNvPr id="230" name="Reproducibility!… Reproducibility!Effect sizes and variability, e.g., 95% confidence intervals, not only p-valuesExact p-values, not p&lt;0.05, etc.Avoid spin: ban ‘marginal significance’, ‘nearing significance’, etc." descr="Reproducibility!… Reproducibility!Effect sizes and variability, e.g., 95% confidence intervals, not only p-valuesExact p-values, not p&lt;0.05, etc.Avoid spin: ban ‘marginal significance’, ‘nearing significance’, etc.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9047538" cy="580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search integrity principles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Research integrity principles</a:t>
            </a:r>
          </a:p>
        </p:txBody>
      </p:sp>
      <p:sp>
        <p:nvSpPr>
          <p:cNvPr id="157" name="UK Concordat to Support Research Integrity and ALLEA’s European Code of Conduct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 defTabSz="635634">
              <a:defRPr sz="4200"/>
            </a:lvl1pPr>
          </a:lstStyle>
          <a:p>
            <a:pPr/>
            <a:r>
              <a:t>UK Concordat to Support Research Integrity and ALLEA’s European Code of Conduct</a:t>
            </a:r>
          </a:p>
        </p:txBody>
      </p:sp>
      <p:sp>
        <p:nvSpPr>
          <p:cNvPr id="158" name="Reliability &amp; Rigour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03504" indent="-603504" defTabSz="2413954">
              <a:spcBef>
                <a:spcPts val="4400"/>
              </a:spcBef>
              <a:defRPr sz="5900"/>
            </a:pPr>
            <a:r>
              <a:t>Reliability &amp; Rigour</a:t>
            </a:r>
          </a:p>
          <a:p>
            <a:pPr marL="603504" indent="-603504" defTabSz="2413954">
              <a:spcBef>
                <a:spcPts val="4400"/>
              </a:spcBef>
              <a:defRPr sz="5900"/>
            </a:pPr>
            <a:r>
              <a:t>Honesty, Transparency, &amp; Open Communication</a:t>
            </a:r>
          </a:p>
          <a:p>
            <a:pPr marL="603504" indent="-603504" defTabSz="2413954">
              <a:spcBef>
                <a:spcPts val="4400"/>
              </a:spcBef>
              <a:defRPr sz="5900"/>
            </a:pPr>
            <a:r>
              <a:t>Care &amp; Respect</a:t>
            </a:r>
          </a:p>
          <a:p>
            <a:pPr marL="603504" indent="-603504" defTabSz="2413954">
              <a:spcBef>
                <a:spcPts val="4400"/>
              </a:spcBef>
              <a:defRPr sz="5900"/>
            </a:pPr>
            <a:r>
              <a:t>Accountability</a:t>
            </a:r>
          </a:p>
          <a:p>
            <a:pPr marL="0" indent="0" defTabSz="2413954">
              <a:spcBef>
                <a:spcPts val="4400"/>
              </a:spcBef>
              <a:buSzTx/>
              <a:buNone/>
              <a:defRPr sz="47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allea.org/code-of-conduct</a:t>
            </a:r>
            <a:r>
              <a:rPr u="none"/>
              <a:t> </a:t>
            </a:r>
          </a:p>
          <a:p>
            <a:pPr marL="0" indent="0" defTabSz="2413954">
              <a:spcBef>
                <a:spcPts val="4400"/>
              </a:spcBef>
              <a:buSzTx/>
              <a:buNone/>
              <a:defRPr sz="47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universitiesuk.ac.uk/topics/research-and-innovation/concordat-support-research-integrity</a:t>
            </a:r>
            <a:r>
              <a:rPr u="none"/>
              <a:t> </a:t>
            </a:r>
          </a:p>
        </p:txBody>
      </p:sp>
      <p:grpSp>
        <p:nvGrpSpPr>
          <p:cNvPr id="161" name="Transparency: My COIs…"/>
          <p:cNvGrpSpPr/>
          <p:nvPr/>
        </p:nvGrpSpPr>
        <p:grpSpPr>
          <a:xfrm>
            <a:off x="18242444" y="3474191"/>
            <a:ext cx="5909408" cy="7608215"/>
            <a:chOff x="0" y="0"/>
            <a:chExt cx="5909407" cy="7608213"/>
          </a:xfrm>
        </p:grpSpPr>
        <p:sp>
          <p:nvSpPr>
            <p:cNvPr id="159" name="Transparency: My COIs…"/>
            <p:cNvSpPr txBox="1"/>
            <p:nvPr/>
          </p:nvSpPr>
          <p:spPr>
            <a:xfrm>
              <a:off x="215899" y="152401"/>
              <a:ext cx="5477608" cy="7024012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Transparency: My COIs</a:t>
              </a:r>
            </a:p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marL="4064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COPE Council member 2020-</a:t>
              </a:r>
            </a:p>
            <a:p>
              <a:pPr marL="4064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EASE Treasurer 2021-25</a:t>
              </a:r>
            </a:p>
            <a:p>
              <a:pPr marL="4064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Hindawi 2016-22</a:t>
              </a:r>
            </a:p>
            <a:p>
              <a:pPr marL="4064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UKRIO 2022-24</a:t>
              </a:r>
            </a:p>
            <a:p>
              <a:pPr marL="4064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VIRT2UE Train-the-Trainer participant 2024</a:t>
              </a:r>
            </a:p>
            <a:p>
              <a:pPr marL="4064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Freelance consultant 2024:</a:t>
              </a:r>
            </a:p>
            <a:p>
              <a:pPr lvl="1" marL="1016000" indent="-406400" algn="l" defTabSz="825500">
                <a:buSzPct val="123000"/>
                <a:buChar char="•"/>
                <a:defRPr sz="3200" u="sng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MyRA.org</a:t>
              </a:r>
            </a:p>
            <a:p>
              <a:pPr lvl="1" marL="10160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Training: AIPP, RSC</a:t>
              </a:r>
            </a:p>
            <a:p>
              <a:pPr lvl="1" marL="1016000" indent="-406400" algn="l" defTabSz="825500">
                <a:buSzPct val="123000"/>
                <a:buChar char="•"/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RI work: Sage, SNG</a:t>
              </a:r>
            </a:p>
          </p:txBody>
        </p:sp>
        <p:pic>
          <p:nvPicPr>
            <p:cNvPr id="160" name="Transparency: My COIs… Transparency: My COIsCOPE Council member 2020-EASE Treasurer 2021-25Hindawi 2016-22UKRIO 2022-24VIRT2UE Train-the-Trainer participant 2024Freelance consultant 2024:MyRA.orgTraining: AIPP, RSCRI work: Sage, SNG" descr="Transparency: My COIs… Transparency: My COIsCOPE Council member 2020-EASE Treasurer 2021-25Hindawi 2016-22UKRIO 2022-24VIRT2UE Train-the-Trainer participant 2024Freelance consultant 2024:MyRA.orgTraining: AIPP, RSCRI work: Sage, S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909409" cy="7608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ata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Data</a:t>
            </a:r>
          </a:p>
        </p:txBody>
      </p:sp>
      <p:sp>
        <p:nvSpPr>
          <p:cNvPr id="234" name="Availability and analysis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Availability and analysis</a:t>
            </a:r>
          </a:p>
        </p:txBody>
      </p:sp>
      <p:sp>
        <p:nvSpPr>
          <p:cNvPr id="235" name="Availability during peer review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2" spcCol="1098550"/>
          <a:lstStyle/>
          <a:p>
            <a:pPr marL="475487" indent="-475487" defTabSz="1901904">
              <a:spcBef>
                <a:spcPts val="3500"/>
              </a:spcBef>
              <a:defRPr sz="3700"/>
            </a:pPr>
            <a:r>
              <a:t>Availability during peer review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Data sharing post-publication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Digital forensic analysis:</a:t>
            </a:r>
          </a:p>
          <a:p>
            <a:pPr lvl="1" marL="950974" indent="-475487" defTabSz="1901904">
              <a:spcBef>
                <a:spcPts val="3500"/>
              </a:spcBef>
              <a:defRPr sz="3700"/>
            </a:pPr>
            <a:r>
              <a:t>Leading digits: Eckhartt, G.M., Ruxton, G.D. Investigating and preventing scientific misconduct using Benford’s Law. Res Integr Peer Rev 8, 1 (2023).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doi.org/10.1186/s41073-022-00126-w</a:t>
            </a:r>
            <a:r>
              <a:t> </a:t>
            </a:r>
          </a:p>
          <a:p>
            <a:pPr lvl="1" marL="950974" indent="-475487" defTabSz="1901904">
              <a:spcBef>
                <a:spcPts val="3500"/>
              </a:spcBef>
              <a:defRPr sz="3700"/>
            </a:pPr>
            <a:r>
              <a:t>Are trailing non-significant digits uniform?</a:t>
            </a:r>
          </a:p>
          <a:p>
            <a:pPr lvl="1" marL="950974" indent="-475487" defTabSz="1901904">
              <a:spcBef>
                <a:spcPts val="3500"/>
              </a:spcBef>
              <a:defRPr sz="3700"/>
            </a:pPr>
            <a:r>
              <a:t>‘Data thugging’: GRIM, GRIMMER, SPRITE, etc.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prepubmed.org/data_thugging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Affiliations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ORCID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Grant numbers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Ethics approval numbers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Resource identifiers</a:t>
            </a:r>
          </a:p>
          <a:p>
            <a:pPr marL="475487" indent="-475487" defTabSz="1901904">
              <a:spcBef>
                <a:spcPts val="3500"/>
              </a:spcBef>
              <a:defRPr sz="3700"/>
            </a:pPr>
            <a:r>
              <a:t>File properties</a:t>
            </a:r>
          </a:p>
          <a:p>
            <a:pPr marL="475487" indent="-475487" defTabSz="1901904">
              <a:spcBef>
                <a:spcPts val="3500"/>
              </a:spcBef>
              <a:defRPr sz="37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research-signals.com</a:t>
            </a:r>
            <a:r>
              <a:rPr u="none"/>
              <a:t>, ScholarOne’s UADT</a:t>
            </a:r>
          </a:p>
        </p:txBody>
      </p:sp>
      <p:sp>
        <p:nvSpPr>
          <p:cNvPr id="236" name="Signals outside the article text"/>
          <p:cNvSpPr txBox="1"/>
          <p:nvPr/>
        </p:nvSpPr>
        <p:spPr>
          <a:xfrm>
            <a:off x="12603191" y="2372962"/>
            <a:ext cx="10574310" cy="93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Signals outside the article text</a:t>
            </a:r>
          </a:p>
        </p:txBody>
      </p:sp>
      <p:sp>
        <p:nvSpPr>
          <p:cNvPr id="237" name="Meta-data"/>
          <p:cNvSpPr txBox="1"/>
          <p:nvPr/>
        </p:nvSpPr>
        <p:spPr>
          <a:xfrm>
            <a:off x="12603191" y="1079499"/>
            <a:ext cx="10574310" cy="143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80000"/>
              </a:lnSpc>
              <a:defRPr b="1" spc="-200" sz="8500">
                <a:solidFill>
                  <a:srgbClr val="000000"/>
                </a:solidFill>
              </a:defRPr>
            </a:lvl1pPr>
          </a:lstStyle>
          <a:p>
            <a:pPr/>
            <a:r>
              <a:t>Meta-data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ocumentation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Documentation</a:t>
            </a:r>
          </a:p>
        </p:txBody>
      </p:sp>
      <p:sp>
        <p:nvSpPr>
          <p:cNvPr id="240" name="Don’t take their word for it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Don’t take their word for it</a:t>
            </a:r>
          </a:p>
        </p:txBody>
      </p:sp>
      <p:sp>
        <p:nvSpPr>
          <p:cNvPr id="241" name="If in doubt, or even routinely, ask for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00"/>
            </a:pPr>
            <a:r>
              <a:t>If in doubt, or even routinely, ask for: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Ethics documentation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Grant approval documents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Drafts of articles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Raw data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Original uncropped and unadjusted photos / images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Registration, e.g., clinical trials and systematic reviews</a:t>
            </a:r>
          </a:p>
          <a:p>
            <a:pPr lvl="1" marL="1072894" indent="-536447" defTabSz="2145738">
              <a:spcBef>
                <a:spcPts val="3900"/>
              </a:spcBef>
              <a:defRPr sz="4200"/>
            </a:pPr>
            <a:r>
              <a:t>Study protocols</a:t>
            </a:r>
          </a:p>
        </p:txBody>
      </p:sp>
      <p:sp>
        <p:nvSpPr>
          <p:cNvPr id="242" name="What’s the dilemma with requiring prospective trial registration?"/>
          <p:cNvSpPr txBox="1"/>
          <p:nvPr/>
        </p:nvSpPr>
        <p:spPr>
          <a:xfrm>
            <a:off x="5287721" y="12701369"/>
            <a:ext cx="13808558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D0819"/>
                </a:solidFill>
              </a:defRPr>
            </a:lvl1pPr>
          </a:lstStyle>
          <a:p>
            <a:pPr/>
            <a:r>
              <a:t>What’s the dilemma with requiring prospective trial registration?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Authorship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Authorship</a:t>
            </a:r>
          </a:p>
        </p:txBody>
      </p:sp>
      <p:sp>
        <p:nvSpPr>
          <p:cNvPr id="245" name="Responsibility and credit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Responsibility and credit</a:t>
            </a:r>
          </a:p>
        </p:txBody>
      </p:sp>
      <p:sp>
        <p:nvSpPr>
          <p:cNvPr id="246" name="ICMJE or McNutt et al., PNAS criteria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24255" indent="-524255" defTabSz="2096971">
              <a:spcBef>
                <a:spcPts val="3800"/>
              </a:spcBef>
              <a:defRPr sz="4100"/>
            </a:pPr>
            <a:r>
              <a:t>ICMJE or McNutt et al., PNAS criteria</a:t>
            </a:r>
          </a:p>
          <a:p>
            <a:pPr lvl="1" marL="1048511" indent="-524255" defTabSz="2096971">
              <a:spcBef>
                <a:spcPts val="3800"/>
              </a:spcBef>
              <a:defRPr sz="4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icmje.org</a:t>
            </a:r>
            <a:r>
              <a:rPr u="none"/>
              <a:t> or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ncbi.nlm.nih.gov/pmc/articles/PMC5856527</a:t>
            </a:r>
            <a:r>
              <a:rPr u="none"/>
              <a:t> </a:t>
            </a:r>
          </a:p>
          <a:p>
            <a:pPr marL="524255" indent="-524255" defTabSz="2096971">
              <a:spcBef>
                <a:spcPts val="3800"/>
              </a:spcBef>
              <a:defRPr sz="4100"/>
            </a:pPr>
            <a:r>
              <a:t>Require ORCIDs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orcid.org</a:t>
            </a:r>
            <a:r>
              <a:t>) for at least one author (filled out? institutionally verified?) </a:t>
            </a:r>
            <a:r>
              <a:rPr>
                <a:solidFill>
                  <a:srgbClr val="FF2600"/>
                </a:solidFill>
              </a:rPr>
              <a:t>What’s the dilemma?</a:t>
            </a:r>
          </a:p>
          <a:p>
            <a:pPr marL="524255" indent="-524255" defTabSz="2096971">
              <a:spcBef>
                <a:spcPts val="3800"/>
              </a:spcBef>
              <a:defRPr sz="4100"/>
            </a:pPr>
            <a:r>
              <a:t>Verify email addresses for each author and/or require institutional emails. </a:t>
            </a:r>
            <a:r>
              <a:rPr>
                <a:solidFill>
                  <a:srgbClr val="FF2600"/>
                </a:solidFill>
              </a:rPr>
              <a:t>What’s the dilemma?</a:t>
            </a:r>
          </a:p>
          <a:p>
            <a:pPr marL="524255" indent="-524255" defTabSz="2096971">
              <a:spcBef>
                <a:spcPts val="3800"/>
              </a:spcBef>
              <a:defRPr sz="4100"/>
            </a:pPr>
            <a:r>
              <a:t>Authorship changes:</a:t>
            </a:r>
          </a:p>
          <a:p>
            <a:pPr lvl="1" marL="1048511" indent="-524255" defTabSz="2096971">
              <a:spcBef>
                <a:spcPts val="3800"/>
              </a:spcBef>
              <a:defRPr sz="4100"/>
            </a:pPr>
            <a:r>
              <a:t>Allow or disallow and at what stage? </a:t>
            </a:r>
            <a:r>
              <a:rPr>
                <a:solidFill>
                  <a:srgbClr val="FF2600"/>
                </a:solidFill>
              </a:rPr>
              <a:t>What’s the dilemma?</a:t>
            </a:r>
            <a:endParaRPr>
              <a:solidFill>
                <a:srgbClr val="FF2600"/>
              </a:solidFill>
            </a:endParaRPr>
          </a:p>
          <a:p>
            <a:pPr marL="524255" indent="-524255" defTabSz="2096971">
              <a:spcBef>
                <a:spcPts val="3800"/>
              </a:spcBef>
              <a:defRPr sz="4100"/>
            </a:pPr>
            <a:r>
              <a:t>Topic-department mismatches, unlikely collaborations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uthorship: Dilemma gam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Authorship: Dilemma game</a:t>
            </a:r>
          </a:p>
        </p:txBody>
      </p:sp>
      <p:sp>
        <p:nvSpPr>
          <p:cNvPr id="249" name="More than 1000 papers, from https://dilemmagame.eur.nl/ui/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More than 1000 papers, from https://dilemmagame.eur.nl/ui/</a:t>
            </a:r>
          </a:p>
        </p:txBody>
      </p:sp>
      <p:sp>
        <p:nvSpPr>
          <p:cNvPr id="250" name="What would you do? Why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would you do? Why?</a:t>
            </a:r>
          </a:p>
          <a:p>
            <a:pPr/>
            <a:r>
              <a:t>What would you </a:t>
            </a:r>
            <a:r>
              <a:rPr i="1"/>
              <a:t>ideally</a:t>
            </a:r>
            <a:r>
              <a:t> do? Why?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1000020177.jpg" descr="100002017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6846" y="-2"/>
            <a:ext cx="9948476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1000020178.jpg" descr="100002017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74865" y="-56120"/>
            <a:ext cx="7625831" cy="10188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1000020179.jpg" descr="100002017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9804" y="9969895"/>
            <a:ext cx="7535952" cy="3809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  <p:bldP build="whole" bldLvl="1" animBg="1" rev="0" advAuto="0" spid="25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Handling suspected breaches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Handling suspected breaches</a:t>
            </a:r>
          </a:p>
        </p:txBody>
      </p:sp>
      <p:sp>
        <p:nvSpPr>
          <p:cNvPr id="257" name="Misconduct and mistakes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Misconduct and mistakes</a:t>
            </a:r>
          </a:p>
        </p:txBody>
      </p:sp>
      <p:sp>
        <p:nvSpPr>
          <p:cNvPr id="258" name="Work with publisher research integrity teams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12062" indent="-512062" defTabSz="2048204">
              <a:spcBef>
                <a:spcPts val="3700"/>
              </a:spcBef>
              <a:defRPr sz="4000"/>
            </a:pPr>
            <a:r>
              <a:t>Work with publisher research integrity teams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If you’re a member, seek advice from COPE forum and/or council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publicationethics.org</a:t>
            </a:r>
            <a:r>
              <a:t> 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Investigate, then decide:</a:t>
            </a:r>
          </a:p>
          <a:p>
            <a:pPr lvl="1" marL="1024127" indent="-512062" defTabSz="2048204">
              <a:spcBef>
                <a:spcPts val="3700"/>
              </a:spcBef>
              <a:defRPr sz="4000"/>
            </a:pPr>
            <a:r>
              <a:t>No action / correction / expression of concern / retraction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doi.org/10.24318/cope.2019.1.4</a:t>
            </a:r>
            <a:r>
              <a:t> 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COPE’s practical guidance for bulk investigations: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doi.org/10.24318/x0mN3xfd</a:t>
            </a:r>
            <a:r>
              <a:t> 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Report to institutions:</a:t>
            </a:r>
          </a:p>
          <a:p>
            <a:pPr lvl="1" marL="1024127" indent="-512062" defTabSz="2048204">
              <a:spcBef>
                <a:spcPts val="3700"/>
              </a:spcBef>
              <a:defRPr sz="4000"/>
            </a:pPr>
            <a:r>
              <a:t>All suspected serious misconduct, ASAP</a:t>
            </a:r>
          </a:p>
          <a:p>
            <a:pPr lvl="1" marL="0" indent="384047" defTabSz="2048204">
              <a:spcBef>
                <a:spcPts val="3700"/>
              </a:spcBef>
              <a:buSzTx/>
              <a:buNone/>
              <a:defRPr sz="40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ukrio.org/wp-content/uploads/Reporting-Research-Integrity-Concerns-180523.pdf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ools for spotting known issues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Tools for spotting known issues</a:t>
            </a:r>
          </a:p>
        </p:txBody>
      </p:sp>
      <p:sp>
        <p:nvSpPr>
          <p:cNvPr id="261" name="Benefit from others’ hard work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Benefit from others’ hard work</a:t>
            </a:r>
          </a:p>
        </p:txBody>
      </p:sp>
      <p:sp>
        <p:nvSpPr>
          <p:cNvPr id="262" name="PubPeer pubpeer.com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PubPeer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pubpeer.com</a:t>
            </a:r>
            <a:r>
              <a:t> </a:t>
            </a:r>
          </a:p>
          <a:p>
            <a:pPr/>
            <a:r>
              <a:t>Problematic Paper Screener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irit.fr/~Guillaume.Cabanac/problematic-paper-screener</a:t>
            </a:r>
          </a:p>
          <a:p>
            <a:pPr/>
            <a:r>
              <a:t>Retraction Watch and the database</a:t>
            </a:r>
          </a:p>
          <a:p>
            <a:pPr lvl="1"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retractionwatch.com</a:t>
            </a:r>
          </a:p>
          <a:p>
            <a:pPr lvl="1"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retractiondatabase.org/RetractionSearch.aspx?</a:t>
            </a:r>
          </a:p>
          <a:p>
            <a:pPr lvl="1"/>
            <a:r>
              <a:t>Now incorporated into Crossref, Zotero, Endnote,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Obligatory mention of AI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Obligatory mention of AI</a:t>
            </a:r>
          </a:p>
        </p:txBody>
      </p:sp>
      <p:sp>
        <p:nvSpPr>
          <p:cNvPr id="265" name="Generative AI joins the party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Generative AI joins the party</a:t>
            </a:r>
          </a:p>
        </p:txBody>
      </p:sp>
      <p:sp>
        <p:nvSpPr>
          <p:cNvPr id="266" name="AI (and other tools) can’t be authors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12062" indent="-512062" defTabSz="2048204">
              <a:spcBef>
                <a:spcPts val="3700"/>
              </a:spcBef>
              <a:defRPr sz="4000"/>
            </a:pPr>
            <a:r>
              <a:t>AI (and other tools) can’t be authors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Generative AI shouldn’t be used by reviewers or editors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Watch for AI images: Midjourney’s are often cartoon-like, glowing, and include nonsense text</a:t>
            </a:r>
          </a:p>
          <a:p>
            <a:pPr marL="512062" indent="-512062" defTabSz="2048204">
              <a:spcBef>
                <a:spcPts val="3700"/>
              </a:spcBef>
              <a:defRPr sz="4000"/>
            </a:pPr>
            <a:r>
              <a:t>Detection of AI text is </a:t>
            </a:r>
            <a:r>
              <a:rPr i="1"/>
              <a:t>hard</a:t>
            </a:r>
            <a:r>
              <a:t>: often relies on low perplexity (perplexity = using unusual words) and low burstiness (burstiness = varying sentence length). Can be fooled easily and non-fluent speakers are often false positives.</a:t>
            </a:r>
          </a:p>
          <a:p>
            <a:pPr marL="512062" indent="-512062" defTabSz="2048204">
              <a:spcBef>
                <a:spcPts val="3700"/>
              </a:spcBef>
              <a:defRPr b="1" sz="4000">
                <a:solidFill>
                  <a:srgbClr val="FF2600"/>
                </a:solidFill>
              </a:defRPr>
            </a:pPr>
            <a:r>
              <a:t>HOT OFF THE PRESSES!</a:t>
            </a:r>
            <a:r>
              <a:rPr b="0">
                <a:solidFill>
                  <a:srgbClr val="000000"/>
                </a:solidFill>
              </a:rPr>
              <a:t> Copyleaks is the best of a bad bunch:</a:t>
            </a:r>
          </a:p>
          <a:p>
            <a:pPr lvl="1" marL="0" indent="384047" defTabSz="2048204">
              <a:spcBef>
                <a:spcPts val="3700"/>
              </a:spcBef>
              <a:buSzTx/>
              <a:buNone/>
              <a:defRPr sz="4000"/>
            </a:pPr>
            <a:r>
              <a:t>Perkins, M., Roe, J., Vu, B.H. </a:t>
            </a:r>
            <a:r>
              <a:rPr i="1"/>
              <a:t>et al.</a:t>
            </a:r>
            <a:r>
              <a:t> Simple techniques to bypass GenAI text detectors: implications for inclusive education. </a:t>
            </a:r>
            <a:r>
              <a:rPr i="1"/>
              <a:t>Int J Educ Technol High Educ</a:t>
            </a:r>
            <a:r>
              <a:t> </a:t>
            </a:r>
            <a:r>
              <a:rPr b="1"/>
              <a:t>21</a:t>
            </a:r>
            <a:r>
              <a:t>, 53 (2024).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doi.org/10.1186/s41239-024-00487-w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Your editorial dilemma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Your editorial dilemma</a:t>
            </a:r>
          </a:p>
        </p:txBody>
      </p:sp>
      <p:sp>
        <p:nvSpPr>
          <p:cNvPr id="269" name="Let’s pick on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Let’s pick one</a:t>
            </a:r>
          </a:p>
        </p:txBody>
      </p:sp>
      <p:sp>
        <p:nvSpPr>
          <p:cNvPr id="270" name="Each quickly summarise a real-life dilemma you’re happy to share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Each quickly summarise a real-life dilemma you’re happy to share</a:t>
            </a:r>
          </a:p>
          <a:p>
            <a:pPr/>
            <a:r>
              <a:t>Don’t say what you chose to do yet</a:t>
            </a:r>
          </a:p>
          <a:p>
            <a:pPr/>
            <a:r>
              <a:t>You’ll vote on which to discuss</a:t>
            </a:r>
          </a:p>
          <a:p>
            <a:pPr/>
            <a:r>
              <a:t>We’ll keep all details </a:t>
            </a:r>
            <a:r>
              <a:rPr b="1"/>
              <a:t>confidential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Your editorial dilemma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Your editorial dilemma</a:t>
            </a:r>
          </a:p>
        </p:txBody>
      </p:sp>
      <p:sp>
        <p:nvSpPr>
          <p:cNvPr id="273" name="Present the cas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Present the case</a:t>
            </a:r>
          </a:p>
        </p:txBody>
      </p:sp>
      <p:sp>
        <p:nvSpPr>
          <p:cNvPr id="274" name="Present your real-life dilemma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Present your real-life dilemma</a:t>
            </a:r>
          </a:p>
          <a:p>
            <a:pPr/>
            <a:r>
              <a:t>What were the </a:t>
            </a:r>
            <a:r>
              <a:rPr i="1"/>
              <a:t>two</a:t>
            </a:r>
            <a:r>
              <a:t> choices?</a:t>
            </a:r>
          </a:p>
          <a:p>
            <a:pPr/>
            <a:r>
              <a:t>What were the moral 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LLEA’s European Code of Conduct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ALLEA’s European Code of Conduct</a:t>
            </a:r>
          </a:p>
        </p:txBody>
      </p:sp>
      <p:sp>
        <p:nvSpPr>
          <p:cNvPr id="164" name="Some relevant items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Some relevant items</a:t>
            </a:r>
          </a:p>
        </p:txBody>
      </p:sp>
      <p:sp>
        <p:nvSpPr>
          <p:cNvPr id="165" name="Promptly issue corrections or retract publications, if necessary, the retraction processes are clear and the reasons stated, and authors are given credit for issuing corrections post-publication.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51104" indent="-451104" defTabSz="1804370">
              <a:spcBef>
                <a:spcPts val="3300"/>
              </a:spcBef>
              <a:defRPr b="1" sz="3500"/>
            </a:pPr>
            <a:r>
              <a:t>Promptly issue corrections or retract publications</a:t>
            </a:r>
            <a:r>
              <a:rPr b="0"/>
              <a:t>, if necessary, the retraction processes are clear and the reasons stated, and authors are given credit for issuing corrections post-publication.</a:t>
            </a:r>
          </a:p>
          <a:p>
            <a:pPr marL="451104" indent="-451104" defTabSz="1804370">
              <a:spcBef>
                <a:spcPts val="3300"/>
              </a:spcBef>
              <a:defRPr b="1" sz="3500"/>
            </a:pPr>
            <a:r>
              <a:t>Negative results can be as relevant as positive findings</a:t>
            </a:r>
            <a:r>
              <a:rPr b="0"/>
              <a:t> for publication and dissemination.</a:t>
            </a:r>
          </a:p>
          <a:p>
            <a:pPr marL="451104" indent="-451104" defTabSz="1804370">
              <a:spcBef>
                <a:spcPts val="3300"/>
              </a:spcBef>
              <a:defRPr sz="3500"/>
            </a:pPr>
            <a:r>
              <a:t>Assess submissions… in a </a:t>
            </a:r>
            <a:r>
              <a:rPr b="1"/>
              <a:t>transparent and justifiable manner</a:t>
            </a:r>
            <a:r>
              <a:t>, and </a:t>
            </a:r>
            <a:r>
              <a:rPr b="1"/>
              <a:t>disclose the use of AI </a:t>
            </a:r>
            <a:r>
              <a:t>and automated tools.</a:t>
            </a:r>
          </a:p>
          <a:p>
            <a:pPr marL="451104" indent="-451104" defTabSz="1804370">
              <a:spcBef>
                <a:spcPts val="3300"/>
              </a:spcBef>
              <a:defRPr sz="3500"/>
            </a:pPr>
            <a:r>
              <a:t>Declare any </a:t>
            </a:r>
            <a:r>
              <a:rPr b="1"/>
              <a:t>actual or perceived conflicts of interest</a:t>
            </a:r>
            <a:r>
              <a:t> and, when necessary, </a:t>
            </a:r>
            <a:r>
              <a:rPr b="1"/>
              <a:t>withdraw from involvement</a:t>
            </a:r>
            <a:r>
              <a:t> </a:t>
            </a:r>
          </a:p>
          <a:p>
            <a:pPr marL="451104" indent="-451104" defTabSz="1804370">
              <a:spcBef>
                <a:spcPts val="3300"/>
              </a:spcBef>
              <a:defRPr b="1" sz="3500"/>
            </a:pPr>
            <a:r>
              <a:t>Maintain confidentiality </a:t>
            </a:r>
            <a:r>
              <a:rPr b="0"/>
              <a:t>unless there is prior approval for disclosure.</a:t>
            </a:r>
          </a:p>
          <a:p>
            <a:pPr marL="451104" indent="-451104" defTabSz="1804370">
              <a:spcBef>
                <a:spcPts val="3300"/>
              </a:spcBef>
              <a:defRPr b="1" sz="3500"/>
            </a:pPr>
            <a:r>
              <a:t>Respect the rights of authors</a:t>
            </a:r>
            <a:r>
              <a:rPr b="0"/>
              <a:t>, and seek permission to make use of the ideas, data, or interpretations…</a:t>
            </a:r>
          </a:p>
          <a:p>
            <a:pPr marL="451104" indent="-451104" defTabSz="1804370">
              <a:spcBef>
                <a:spcPts val="3300"/>
              </a:spcBef>
              <a:defRPr sz="3500"/>
            </a:pPr>
            <a:r>
              <a:t>Adopt assessment practices based on </a:t>
            </a:r>
            <a:r>
              <a:rPr b="1"/>
              <a:t>principles of quality, knowledge advancement, and impact that go beyond quantitative indictors</a:t>
            </a:r>
            <a:r>
              <a:t> and take into account diversity, inclusiveness, openness, and collaboration where relevant.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Your editorial dilemma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Your editorial dilemma</a:t>
            </a:r>
          </a:p>
        </p:txBody>
      </p:sp>
      <p:sp>
        <p:nvSpPr>
          <p:cNvPr id="277" name="Discuss the cas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Discuss the case</a:t>
            </a:r>
          </a:p>
        </p:txBody>
      </p:sp>
      <p:sp>
        <p:nvSpPr>
          <p:cNvPr id="278" name="Clarify the case - ask question about details…"/>
          <p:cNvSpPr txBox="1"/>
          <p:nvPr>
            <p:ph type="body" idx="21"/>
          </p:nvPr>
        </p:nvSpPr>
        <p:spPr>
          <a:xfrm>
            <a:off x="1206500" y="4248503"/>
            <a:ext cx="10616959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Clarify the case - ask question about details</a:t>
            </a:r>
          </a:p>
          <a:p>
            <a:pPr/>
            <a:r>
              <a:t>Individually:</a:t>
            </a:r>
          </a:p>
          <a:p>
            <a:pPr lvl="1"/>
            <a:r>
              <a:t>What are </a:t>
            </a:r>
            <a:r>
              <a:rPr i="1"/>
              <a:t>virtues</a:t>
            </a:r>
            <a:r>
              <a:t> relevant to the different choices?</a:t>
            </a:r>
          </a:p>
          <a:p>
            <a:pPr lvl="1"/>
            <a:r>
              <a:t>Fill out a virtue and norms table: what are the relevant virtues, and what norms/action will those lead to?</a:t>
            </a:r>
          </a:p>
        </p:txBody>
      </p:sp>
      <p:graphicFrame>
        <p:nvGraphicFramePr>
          <p:cNvPr id="279" name="Table"/>
          <p:cNvGraphicFramePr/>
          <p:nvPr/>
        </p:nvGraphicFramePr>
        <p:xfrm>
          <a:off x="12528718" y="4254853"/>
          <a:ext cx="10972801" cy="824331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2747770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Virtue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Norm/action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747770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t> Justice 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Credit all contributors 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747770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Courage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Speak out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creenshot 2024-09-09 at 20.23.38.png" descr="Screenshot 2024-09-09 at 20.2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3251"/>
            <a:ext cx="24384002" cy="9029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Your editorial dilemma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Your editorial dilemma</a:t>
            </a:r>
          </a:p>
        </p:txBody>
      </p:sp>
      <p:sp>
        <p:nvSpPr>
          <p:cNvPr id="284" name="Dialogue (not debate)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 Dialogue (not debate)</a:t>
            </a:r>
          </a:p>
        </p:txBody>
      </p:sp>
      <p:sp>
        <p:nvSpPr>
          <p:cNvPr id="285" name="What stands out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stands out?</a:t>
            </a:r>
          </a:p>
          <a:p>
            <a:pPr/>
            <a:r>
              <a:t>Are there similarities/differences between perspectives? Do they conflict?</a:t>
            </a:r>
          </a:p>
          <a:p>
            <a:pPr/>
            <a:r>
              <a:t>Do the virtues appear in the European Code for Research Integrity?</a:t>
            </a:r>
          </a:p>
          <a:p>
            <a:pPr/>
            <a:r>
              <a:t>Most important virtue here? Why?</a:t>
            </a:r>
          </a:p>
          <a:p>
            <a:pPr/>
            <a:r>
              <a:t>What is needed to concretely act on this virtue? Are there constraints?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LLEA’s European Code of Conduct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ALLEA’s European Code of Conduct</a:t>
            </a:r>
          </a:p>
        </p:txBody>
      </p:sp>
      <p:sp>
        <p:nvSpPr>
          <p:cNvPr id="168" name="Some relevant items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Some relevant items</a:t>
            </a:r>
          </a:p>
        </p:txBody>
      </p:sp>
      <p:sp>
        <p:nvSpPr>
          <p:cNvPr id="169" name="Misconduct includes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</a:pPr>
            <a:r>
              <a:t>Misconduct includes:</a:t>
            </a:r>
          </a:p>
          <a:p>
            <a:pPr/>
            <a:r>
              <a:t>Establishing, supporting, or deliberately using journals, publishers, events, or services that undermine the quality of research (</a:t>
            </a:r>
            <a:r>
              <a:rPr b="1"/>
              <a:t>‘predatory’ journals or conferences and paper mills</a:t>
            </a:r>
            <a:r>
              <a:t>).</a:t>
            </a:r>
          </a:p>
          <a:p>
            <a:pPr>
              <a:defRPr b="1"/>
            </a:pPr>
            <a:r>
              <a:t>Participating in cartels</a:t>
            </a:r>
            <a:r>
              <a:rPr b="0"/>
              <a:t> of reviewers and authors colluding to review each other’s publications.</a:t>
            </a:r>
            <a:endParaRPr b="0"/>
          </a:p>
          <a:p>
            <a:pPr>
              <a:defRPr b="1"/>
            </a:pPr>
            <a:r>
              <a:t>Ignoring putative violations</a:t>
            </a:r>
            <a:r>
              <a:rPr b="0"/>
              <a:t> of research integrity by others or covering up inappropriate responses to misconduct or other violations by institutions.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190" y="-66360"/>
            <a:ext cx="24520379" cy="1384872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Credit: Virt2ue ethics"/>
          <p:cNvSpPr txBox="1"/>
          <p:nvPr/>
        </p:nvSpPr>
        <p:spPr>
          <a:xfrm>
            <a:off x="20930181" y="12970302"/>
            <a:ext cx="29541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Credit: Virt2ue ethics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Virtues, dilemmas, and norms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Virtues, dilemmas, and norms</a:t>
            </a:r>
          </a:p>
        </p:txBody>
      </p:sp>
      <p:sp>
        <p:nvSpPr>
          <p:cNvPr id="175" name="A quick look at how to act ethically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A quick look at how to act ethically</a:t>
            </a:r>
          </a:p>
        </p:txBody>
      </p:sp>
      <p:sp>
        <p:nvSpPr>
          <p:cNvPr id="176" name="Virtues in research integrity embassy.science/wiki/Theme:520b3bc7-a6ab-4617-95f2-89c9dee31c53…"/>
          <p:cNvSpPr txBox="1"/>
          <p:nvPr>
            <p:ph type="body" idx="21"/>
          </p:nvPr>
        </p:nvSpPr>
        <p:spPr>
          <a:xfrm>
            <a:off x="1206500" y="4248503"/>
            <a:ext cx="16057331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03504" indent="-603504" defTabSz="2413954">
              <a:spcBef>
                <a:spcPts val="4400"/>
              </a:spcBef>
              <a:defRPr sz="4700"/>
            </a:pPr>
            <a:r>
              <a:t>Virtues in research integrity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embassy.science/wiki/Theme:520b3bc7-a6ab-4617-95f2-89c9dee31c53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Moral conflict and dilemma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embassy.science/wiki/Theme:17d406f9-0b0f-4325-aa2d-2fe186d5ff34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Values and norms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embassy.science/wiki/Theme:B4f7b2e3-af61-4466-94dc-2504affab5a8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Dialogue and debate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embassy.science/wiki/Theme:6217d06b-c907-4b09-af4e-b4c8a17b9847</a:t>
            </a:r>
          </a:p>
          <a:p>
            <a:pPr marL="0" indent="0" defTabSz="2413954">
              <a:spcBef>
                <a:spcPts val="4400"/>
              </a:spcBef>
              <a:buSzTx/>
              <a:buNone/>
              <a:defRPr sz="4700"/>
            </a:pPr>
            <a:r>
              <a:t>From the Embassy of Good Science</a:t>
            </a:r>
          </a:p>
        </p:txBody>
      </p:sp>
      <p:grpSp>
        <p:nvGrpSpPr>
          <p:cNvPr id="179" name="“We are what we repeatedly do. Excellence, then, is not an act but a habit.”…"/>
          <p:cNvGrpSpPr/>
          <p:nvPr/>
        </p:nvGrpSpPr>
        <p:grpSpPr>
          <a:xfrm>
            <a:off x="17525743" y="1394427"/>
            <a:ext cx="6387700" cy="6043536"/>
            <a:chOff x="0" y="0"/>
            <a:chExt cx="6387698" cy="6043534"/>
          </a:xfrm>
        </p:grpSpPr>
        <p:sp>
          <p:nvSpPr>
            <p:cNvPr id="177" name="“We are what we repeatedly do. Excellence, then, is not an act but a habit.”…"/>
            <p:cNvSpPr txBox="1"/>
            <p:nvPr/>
          </p:nvSpPr>
          <p:spPr>
            <a:xfrm>
              <a:off x="215899" y="152400"/>
              <a:ext cx="5955901" cy="5459334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9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“We are what we repeatedly do. Excellence, then, is not an act but a habit.” </a:t>
              </a:r>
            </a:p>
            <a:p>
              <a:pPr defTabSz="825500">
                <a:defRPr sz="39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marL="495300" indent="-495300" algn="l" defTabSz="825500">
                <a:buSzPct val="123000"/>
                <a:buChar char="-"/>
                <a:defRPr sz="39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Will Durant, 1926</a:t>
              </a:r>
            </a:p>
            <a:p>
              <a:pPr algn="l" defTabSz="825500">
                <a:defRPr sz="39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(not Aristotle)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6" invalidUrl="" action="" tgtFrame="" tooltip="" history="1" highlightClick="0" endSnd="0"/>
                </a:rPr>
                <a:t>stoicquotes.com/we-are-what-we-repeatedly-do</a:t>
              </a:r>
              <a:r>
                <a:t> </a:t>
              </a:r>
            </a:p>
          </p:txBody>
        </p:sp>
        <p:pic>
          <p:nvPicPr>
            <p:cNvPr id="178" name="“We are what we repeatedly do. Excellence, then, is not an act but a habit.”… “We are what we repeatedly do. Excellence, then, is not an act but a habit.” Will Durant, 1926(not Aristotle) stoicquotes.com/we-are-what-we-repeatedly-do " descr="“We are what we repeatedly do. Excellence, then, is not an act but a habit.”… “We are what we repeatedly do. Excellence, then, is not an act but a habit.” Will Durant, 1926(not Aristotle) stoicquotes.com/we-are-what-we-repeatedly-do 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387699" cy="6043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326132" y="7783203"/>
            <a:ext cx="5184955" cy="5184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shot 2024-09-10 at 05.40.51.png" descr="Screenshot 2024-09-10 at 05.40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2865" y="116308"/>
            <a:ext cx="11278270" cy="1261921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Dialogue versus Debate: Embassy of Good Science embassy.science/wiki/Theme:6217d06b-c907-4b09-af4e-b4c8a17b9847"/>
          <p:cNvSpPr txBox="1"/>
          <p:nvPr/>
        </p:nvSpPr>
        <p:spPr>
          <a:xfrm>
            <a:off x="1499934" y="12931629"/>
            <a:ext cx="213841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/>
            </a:pPr>
            <a:r>
              <a:t>Dialogue versus Debate: Embassy of Good Science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embassy.science/wiki/Theme:6217d06b-c907-4b09-af4e-b4c8a17b9847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043" y="-115065"/>
            <a:ext cx="24582086" cy="1394613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Credit: Virt2ue ethics"/>
          <p:cNvSpPr txBox="1"/>
          <p:nvPr/>
        </p:nvSpPr>
        <p:spPr>
          <a:xfrm>
            <a:off x="20930181" y="12970302"/>
            <a:ext cx="29541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Credit: Virt2ue ethics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6455" y="-56676"/>
            <a:ext cx="18611091" cy="1274386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DCI 702: Curriculum, Instruction, and Assessment Copyright © 2020 by Thomas Vontz and Lori Goodson is licensed under a Creative Commons Attribution-NonCommercial-ShareAlike 4.0 International License, except where otherwise noted. https://kstatelibraries"/>
          <p:cNvSpPr txBox="1"/>
          <p:nvPr/>
        </p:nvSpPr>
        <p:spPr>
          <a:xfrm>
            <a:off x="2883224" y="12799451"/>
            <a:ext cx="18617551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EDCI 702: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Curriculum, Instruction, and Assessment</a:t>
            </a:r>
            <a:r>
              <a:t> Copyright © 2020 by Thomas Vontz and Lori Goodson is licensed under 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Creative Commons Attribution-NonCommercial-ShareAlike 4.0 International License</a:t>
            </a:r>
            <a:r>
              <a:t>, except where otherwise noted.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