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533" r:id="rId3"/>
    <p:sldId id="257" r:id="rId4"/>
    <p:sldId id="520" r:id="rId5"/>
    <p:sldId id="510" r:id="rId6"/>
    <p:sldId id="513" r:id="rId7"/>
    <p:sldId id="512" r:id="rId8"/>
    <p:sldId id="514" r:id="rId9"/>
    <p:sldId id="515" r:id="rId10"/>
    <p:sldId id="517" r:id="rId11"/>
    <p:sldId id="537" r:id="rId12"/>
    <p:sldId id="501" r:id="rId13"/>
    <p:sldId id="529" r:id="rId14"/>
    <p:sldId id="259" r:id="rId15"/>
    <p:sldId id="262" r:id="rId16"/>
    <p:sldId id="526" r:id="rId17"/>
    <p:sldId id="528" r:id="rId18"/>
    <p:sldId id="524" r:id="rId19"/>
    <p:sldId id="535" r:id="rId20"/>
    <p:sldId id="536" r:id="rId21"/>
    <p:sldId id="518" r:id="rId22"/>
    <p:sldId id="5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666" autoAdjust="0"/>
  </p:normalViewPr>
  <p:slideViewPr>
    <p:cSldViewPr snapToGrid="0">
      <p:cViewPr varScale="1">
        <p:scale>
          <a:sx n="56" d="100"/>
          <a:sy n="56" d="100"/>
        </p:scale>
        <p:origin x="10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ja Baždarić" userId="932b51f2-a240-4cd9-9a5e-1cca139218d7" providerId="ADAL" clId="{0B0C930F-DB50-46D8-9C17-B832D8481A9A}"/>
    <pc:docChg chg="undo redo custSel modSld">
      <pc:chgData name="Ksenija Baždarić" userId="932b51f2-a240-4cd9-9a5e-1cca139218d7" providerId="ADAL" clId="{0B0C930F-DB50-46D8-9C17-B832D8481A9A}" dt="2024-09-12T08:31:37.250" v="11" actId="5793"/>
      <pc:docMkLst>
        <pc:docMk/>
      </pc:docMkLst>
      <pc:sldChg chg="modSp mod">
        <pc:chgData name="Ksenija Baždarić" userId="932b51f2-a240-4cd9-9a5e-1cca139218d7" providerId="ADAL" clId="{0B0C930F-DB50-46D8-9C17-B832D8481A9A}" dt="2024-09-12T08:31:37.250" v="11" actId="5793"/>
        <pc:sldMkLst>
          <pc:docMk/>
          <pc:sldMk cId="1778622064" sldId="518"/>
        </pc:sldMkLst>
        <pc:spChg chg="mod">
          <ac:chgData name="Ksenija Baždarić" userId="932b51f2-a240-4cd9-9a5e-1cca139218d7" providerId="ADAL" clId="{0B0C930F-DB50-46D8-9C17-B832D8481A9A}" dt="2024-09-12T08:31:37.250" v="11" actId="5793"/>
          <ac:spMkLst>
            <pc:docMk/>
            <pc:sldMk cId="1778622064" sldId="518"/>
            <ac:spMk id="3" creationId="{3429C81F-7DC4-47A2-A116-1920AA12388F}"/>
          </ac:spMkLst>
        </pc:spChg>
      </pc:sldChg>
      <pc:sldChg chg="mod">
        <pc:chgData name="Ksenija Baždarić" userId="932b51f2-a240-4cd9-9a5e-1cca139218d7" providerId="ADAL" clId="{0B0C930F-DB50-46D8-9C17-B832D8481A9A}" dt="2024-09-12T08:29:01.921" v="1" actId="27918"/>
        <pc:sldMkLst>
          <pc:docMk/>
          <pc:sldMk cId="3491124345" sldId="52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ri-my.sharepoint.com/personal/ksenija_bazdaric_uniri_hr/Documents/kongresi/Pubmet%202024/opr/pubmet%202024%20slik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niri-my.sharepoint.com/personal/ksenija_bazdaric_uniri_hr/Documents/kongresi/Pubmet%202024/opr/pubmet%202024%20slik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8A-4A7A-945A-A5091B72985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8A-4A7A-945A-A5091B72985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8A-4A7A-945A-A5091B729852}"/>
              </c:ext>
            </c:extLst>
          </c:dPt>
          <c:dPt>
            <c:idx val="3"/>
            <c:bubble3D val="0"/>
            <c:spPr>
              <a:solidFill>
                <a:srgbClr val="FF7C8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8A-4A7A-945A-A5091B72985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D8A-4A7A-945A-A5091B729852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D8A-4A7A-945A-A5091B729852}"/>
              </c:ext>
            </c:extLst>
          </c:dPt>
          <c:dLbls>
            <c:dLbl>
              <c:idx val="0"/>
              <c:layout>
                <c:manualLayout>
                  <c:x val="5.3391645244827467E-3"/>
                  <c:y val="-6.92860910482691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8A-4A7A-945A-A5091B7298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'slike ispitanici'!$A$1:$A$6</c:f>
              <c:strCache>
                <c:ptCount val="6"/>
                <c:pt idx="0">
                  <c:v>authors</c:v>
                </c:pt>
                <c:pt idx="1">
                  <c:v>reviewers</c:v>
                </c:pt>
                <c:pt idx="2">
                  <c:v>editors</c:v>
                </c:pt>
                <c:pt idx="3">
                  <c:v>authors and reviewers</c:v>
                </c:pt>
                <c:pt idx="4">
                  <c:v>editorial and author’s roles </c:v>
                </c:pt>
                <c:pt idx="5">
                  <c:v>missing</c:v>
                </c:pt>
              </c:strCache>
            </c:strRef>
          </c:cat>
          <c:val>
            <c:numRef>
              <c:f>'slike ispitanici'!$B$1:$B$6</c:f>
              <c:numCache>
                <c:formatCode>0%</c:formatCode>
                <c:ptCount val="6"/>
                <c:pt idx="0">
                  <c:v>0.47</c:v>
                </c:pt>
                <c:pt idx="1">
                  <c:v>0.11</c:v>
                </c:pt>
                <c:pt idx="2">
                  <c:v>0.03</c:v>
                </c:pt>
                <c:pt idx="3">
                  <c:v>0.22</c:v>
                </c:pt>
                <c:pt idx="4">
                  <c:v>0.1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8A-4A7A-945A-A5091B72985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'peer review practice'!$B$1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'peer review practice'!$A$2:$A$4</c:f>
              <c:strCache>
                <c:ptCount val="3"/>
                <c:pt idx="0">
                  <c:v>open reports</c:v>
                </c:pt>
                <c:pt idx="1">
                  <c:v>open identites</c:v>
                </c:pt>
                <c:pt idx="2">
                  <c:v>open science eduation</c:v>
                </c:pt>
              </c:strCache>
            </c:strRef>
          </c:cat>
          <c:val>
            <c:numRef>
              <c:f>'peer review practice'!$B$2:$B$4</c:f>
              <c:numCache>
                <c:formatCode>0%</c:formatCode>
                <c:ptCount val="3"/>
                <c:pt idx="0">
                  <c:v>0.62</c:v>
                </c:pt>
                <c:pt idx="1">
                  <c:v>0.6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C-4F26-A06F-7B0E226ADB30}"/>
            </c:ext>
          </c:extLst>
        </c:ser>
        <c:ser>
          <c:idx val="1"/>
          <c:order val="1"/>
          <c:tx>
            <c:strRef>
              <c:f>'peer review practice'!$C$1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'peer review practice'!$A$2:$A$4</c:f>
              <c:strCache>
                <c:ptCount val="3"/>
                <c:pt idx="0">
                  <c:v>open reports</c:v>
                </c:pt>
                <c:pt idx="1">
                  <c:v>open identites</c:v>
                </c:pt>
                <c:pt idx="2">
                  <c:v>open science eduation</c:v>
                </c:pt>
              </c:strCache>
            </c:strRef>
          </c:cat>
          <c:val>
            <c:numRef>
              <c:f>'peer review practice'!$C$2:$C$4</c:f>
              <c:numCache>
                <c:formatCode>0%</c:formatCode>
                <c:ptCount val="3"/>
                <c:pt idx="0">
                  <c:v>0.38</c:v>
                </c:pt>
                <c:pt idx="1">
                  <c:v>0.4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C-4F26-A06F-7B0E226ADB30}"/>
            </c:ext>
          </c:extLst>
        </c:ser>
        <c:ser>
          <c:idx val="2"/>
          <c:order val="2"/>
          <c:tx>
            <c:strRef>
              <c:f>'peer review practice'!$D$1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'peer review practice'!$A$2:$A$4</c:f>
              <c:strCache>
                <c:ptCount val="3"/>
                <c:pt idx="0">
                  <c:v>open reports</c:v>
                </c:pt>
                <c:pt idx="1">
                  <c:v>open identites</c:v>
                </c:pt>
                <c:pt idx="2">
                  <c:v>open science eduation</c:v>
                </c:pt>
              </c:strCache>
            </c:strRef>
          </c:cat>
          <c:val>
            <c:numRef>
              <c:f>'peer review practice'!$D$2:$D$4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AC-4F26-A06F-7B0E226AD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459759"/>
        <c:axId val="204455183"/>
      </c:barChart>
      <c:catAx>
        <c:axId val="204459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55183"/>
        <c:crosses val="autoZero"/>
        <c:auto val="1"/>
        <c:lblAlgn val="ctr"/>
        <c:lblOffset val="100"/>
        <c:noMultiLvlLbl val="0"/>
      </c:catAx>
      <c:valAx>
        <c:axId val="2044551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5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List2!$A$2</c:f>
              <c:strCache>
                <c:ptCount val="1"/>
                <c:pt idx="0">
                  <c:v>1.All journals should publish reviewers’ comments with reviewers’ names.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List2!$B$1:$F$1</c:f>
              <c:strCache>
                <c:ptCount val="5"/>
                <c:pt idx="0">
                  <c:v>strongly disagree </c:v>
                </c:pt>
                <c:pt idx="1">
                  <c:v>disagree</c:v>
                </c:pt>
                <c:pt idx="2">
                  <c:v>neither agree or disagree </c:v>
                </c:pt>
                <c:pt idx="3">
                  <c:v> agree </c:v>
                </c:pt>
                <c:pt idx="4">
                  <c:v>strongly agree </c:v>
                </c:pt>
              </c:strCache>
            </c:strRef>
          </c:cat>
          <c:val>
            <c:numRef>
              <c:f>List2!$B$2:$F$2</c:f>
              <c:numCache>
                <c:formatCode>General</c:formatCode>
                <c:ptCount val="5"/>
                <c:pt idx="0">
                  <c:v>16</c:v>
                </c:pt>
                <c:pt idx="1">
                  <c:v>28</c:v>
                </c:pt>
                <c:pt idx="2">
                  <c:v>28</c:v>
                </c:pt>
                <c:pt idx="3">
                  <c:v>21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6-4C51-9254-A9860DED4D38}"/>
            </c:ext>
          </c:extLst>
        </c:ser>
        <c:ser>
          <c:idx val="1"/>
          <c:order val="1"/>
          <c:tx>
            <c:strRef>
              <c:f>List2!$A$3</c:f>
              <c:strCache>
                <c:ptCount val="1"/>
                <c:pt idx="0">
                  <c:v>2.I would like to know who reviewed my work.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List2!$B$1:$F$1</c:f>
              <c:strCache>
                <c:ptCount val="5"/>
                <c:pt idx="0">
                  <c:v>strongly disagree </c:v>
                </c:pt>
                <c:pt idx="1">
                  <c:v>disagree</c:v>
                </c:pt>
                <c:pt idx="2">
                  <c:v>neither agree or disagree </c:v>
                </c:pt>
                <c:pt idx="3">
                  <c:v> agree </c:v>
                </c:pt>
                <c:pt idx="4">
                  <c:v>strongly agree </c:v>
                </c:pt>
              </c:strCache>
            </c:strRef>
          </c:cat>
          <c:val>
            <c:numRef>
              <c:f>List2!$B$3:$F$3</c:f>
              <c:numCache>
                <c:formatCode>General</c:formatCode>
                <c:ptCount val="5"/>
                <c:pt idx="0">
                  <c:v>7</c:v>
                </c:pt>
                <c:pt idx="1">
                  <c:v>25</c:v>
                </c:pt>
                <c:pt idx="2">
                  <c:v>28</c:v>
                </c:pt>
                <c:pt idx="3">
                  <c:v>28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6-4C51-9254-A9860DED4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65653775"/>
        <c:axId val="1965652111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List2!#REF!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List2!$B$1:$F$1</c15:sqref>
                        </c15:formulaRef>
                      </c:ext>
                    </c:extLst>
                    <c:strCache>
                      <c:ptCount val="5"/>
                      <c:pt idx="0">
                        <c:v>strongly disagree </c:v>
                      </c:pt>
                      <c:pt idx="1">
                        <c:v>disagree</c:v>
                      </c:pt>
                      <c:pt idx="2">
                        <c:v>neither agree or disagree </c:v>
                      </c:pt>
                      <c:pt idx="3">
                        <c:v> agree </c:v>
                      </c:pt>
                      <c:pt idx="4">
                        <c:v>strongly agree 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List2!#REF!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926-4C51-9254-A9860DED4D38}"/>
                  </c:ext>
                </c:extLst>
              </c15:ser>
            </c15:filteredBarSeries>
          </c:ext>
        </c:extLst>
      </c:barChart>
      <c:catAx>
        <c:axId val="1965653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652111"/>
        <c:crosses val="autoZero"/>
        <c:auto val="1"/>
        <c:lblAlgn val="ctr"/>
        <c:lblOffset val="100"/>
        <c:noMultiLvlLbl val="0"/>
      </c:catAx>
      <c:valAx>
        <c:axId val="1965652111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20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65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List3!$A$2</c:f>
              <c:strCache>
                <c:ptCount val="1"/>
                <c:pt idx="0">
                  <c:v>1.Open review for project proposals increases the transparency of funding allocation procedures.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List3!$B$1:$F$1</c:f>
              <c:strCache>
                <c:ptCount val="5"/>
                <c:pt idx="0">
                  <c:v>strongly disagree </c:v>
                </c:pt>
                <c:pt idx="1">
                  <c:v>disagree</c:v>
                </c:pt>
                <c:pt idx="2">
                  <c:v>neither agree or disagree </c:v>
                </c:pt>
                <c:pt idx="3">
                  <c:v> agree </c:v>
                </c:pt>
                <c:pt idx="4">
                  <c:v>strongly agree </c:v>
                </c:pt>
              </c:strCache>
            </c:strRef>
          </c:cat>
          <c:val>
            <c:numRef>
              <c:f>List3!$B$2:$F$2</c:f>
              <c:numCache>
                <c:formatCode>General</c:formatCode>
                <c:ptCount val="5"/>
                <c:pt idx="0">
                  <c:v>3</c:v>
                </c:pt>
                <c:pt idx="1">
                  <c:v>11</c:v>
                </c:pt>
                <c:pt idx="2">
                  <c:v>20</c:v>
                </c:pt>
                <c:pt idx="3">
                  <c:v>43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08-4B41-80DC-75DFE9E9E77F}"/>
            </c:ext>
          </c:extLst>
        </c:ser>
        <c:ser>
          <c:idx val="1"/>
          <c:order val="1"/>
          <c:tx>
            <c:strRef>
              <c:f>List3!$A$3</c:f>
              <c:strCache>
                <c:ptCount val="1"/>
                <c:pt idx="0">
                  <c:v>2.All public calls for projects proposals should publish reviewers’ comments with reviewers’ names.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List3!$B$1:$F$1</c:f>
              <c:strCache>
                <c:ptCount val="5"/>
                <c:pt idx="0">
                  <c:v>strongly disagree </c:v>
                </c:pt>
                <c:pt idx="1">
                  <c:v>disagree</c:v>
                </c:pt>
                <c:pt idx="2">
                  <c:v>neither agree or disagree </c:v>
                </c:pt>
                <c:pt idx="3">
                  <c:v> agree </c:v>
                </c:pt>
                <c:pt idx="4">
                  <c:v>strongly agree </c:v>
                </c:pt>
              </c:strCache>
            </c:strRef>
          </c:cat>
          <c:val>
            <c:numRef>
              <c:f>List3!$B$3:$F$3</c:f>
              <c:numCache>
                <c:formatCode>General</c:formatCode>
                <c:ptCount val="5"/>
                <c:pt idx="0">
                  <c:v>10</c:v>
                </c:pt>
                <c:pt idx="1">
                  <c:v>22</c:v>
                </c:pt>
                <c:pt idx="2">
                  <c:v>24</c:v>
                </c:pt>
                <c:pt idx="3">
                  <c:v>28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08-4B41-80DC-75DFE9E9E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6625263"/>
        <c:axId val="976625679"/>
      </c:barChart>
      <c:catAx>
        <c:axId val="976625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625679"/>
        <c:crosses val="autoZero"/>
        <c:auto val="1"/>
        <c:lblAlgn val="ctr"/>
        <c:lblOffset val="100"/>
        <c:noMultiLvlLbl val="0"/>
      </c:catAx>
      <c:valAx>
        <c:axId val="976625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20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62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872041401447256"/>
          <c:y val="2.91292688140671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List4!$A$2</c:f>
              <c:strCache>
                <c:ptCount val="1"/>
                <c:pt idx="0">
                  <c:v>introducing open peer-review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2F-4A37-87F8-3464DC6F8857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2F-4A37-87F8-3464DC6F88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2F-4A37-87F8-3464DC6F8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List4!$B$1:$D$1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List4!$B$2:$D$2</c:f>
              <c:numCache>
                <c:formatCode>General</c:formatCode>
                <c:ptCount val="3"/>
                <c:pt idx="0">
                  <c:v>136</c:v>
                </c:pt>
                <c:pt idx="1">
                  <c:v>33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2F-4A37-87F8-3464DC6F885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List4!$H$2</c:f>
              <c:strCache>
                <c:ptCount val="1"/>
                <c:pt idx="0">
                  <c:v>introducing signed open peer-review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1B-4C5E-BDCD-3AAB4E519E14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1B-4C5E-BDCD-3AAB4E519E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81B-4C5E-BDCD-3AAB4E519E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List4!$I$1:$K$1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List4!$I$2:$K$2</c:f>
              <c:numCache>
                <c:formatCode>General</c:formatCode>
                <c:ptCount val="3"/>
                <c:pt idx="0">
                  <c:v>96</c:v>
                </c:pt>
                <c:pt idx="1">
                  <c:v>49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1B-4C5E-BDCD-3AAB4E519E1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735B8-B973-41C8-8D9A-AB2D38B6401A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1C3F9-1F15-44BD-8AA0-1E08B82EF0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56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prosjeku 61 dan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1C3F9-1F15-44BD-8AA0-1E08B82EF07C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48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That’s why SYNLETT offers Select Crowd Review (SCR) as an additional option to traditional peer review. </a:t>
            </a:r>
            <a:endParaRPr lang="hr-H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Opting for SCR, you will receive reviews within 4 days which is less than half of the duration of traditional peer review. </a:t>
            </a:r>
            <a:endParaRPr lang="hr-H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 average, the reviews consist of 20–70 comments per paper submitted by up to 16 reviewers. The entire publication process using SCR takes ~22 days compared to ~34 days using traditional peer review.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1C3F9-1F15-44BD-8AA0-1E08B82EF07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63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Participants’ attitudes towards open peer review were neutral (median score 3.2 (25 percentile 2.7-75th percentile 3.8) while their attitudes toward open peer review in small scientific community were negative (median 2.3 (25 percentile 1.5-75th percentile 3.0). There were no gender differences in both constructs (P=0.259 and P=0.719, respectively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1C3F9-1F15-44BD-8AA0-1E08B82EF07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981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D4A621-CA3C-DD1C-47FC-9B1166C8B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8F96DB-5AA5-DAA0-2F75-601C5E4D3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E9B418-37B4-D98C-C843-F004DB48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91BA58-0B43-9FB6-D1CB-236507FE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8EE4BD-C04B-B352-D8B9-D2D27DFF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3706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B5D4E7-E7DE-C070-C01F-10CE2B32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1C129BC-CD6E-4686-07C6-C1ED4D10D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1BD033-3608-E646-DC4F-1E2ED8FA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54D7FD-4200-91D7-4286-2040AB48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44488A-887E-0C63-FED0-B996EBCE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43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7A8A805-CF41-8DD0-C218-B185B4912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2FAFA02-506E-3363-146C-5B285477A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DF713B-1ABC-352B-BC21-6FAF0E16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A097549-7082-284B-3BB4-738678D8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B4F836-FDB3-ECFA-B8DF-B0AC2EE9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553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659B9F-83C5-5702-0D77-BEB090E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7AE819-1422-58D9-0EBA-327148016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890705-35E5-8489-9A39-93C9240D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87D082-DA15-C988-90C9-36023D31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495723-5C52-A653-F5E6-228241F7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39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74C17-D741-3A6E-FCEB-85C042A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E6BB7FF-FFC7-9B54-F49E-B9584196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D89DEF0-04E1-B5F6-B4FD-CBB6DDD5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DE2314-00BC-1EDE-AF9F-8046E87C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95DD5C-D96E-D850-5125-8EA4B699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128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A0953B-36EE-BACC-1464-F2B4CA91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B6AD19-42B3-5814-199E-7BF8421EB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99ACCD0-BA4A-7C25-9CC6-E6DF7BF2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D828221-9763-05A7-9855-0ED6E801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59B315D-C6AE-2FAE-4437-39515645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17EC83-2924-89BA-8C17-0834B7E5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236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290C67-B2DB-8602-3EA3-D29C6514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B930D74-957E-90B7-0E84-8B43112C8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69E4A0D-0F02-3AFE-145A-32A0501FD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622CE16-1A98-FAEC-29A6-25CFEEEF2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53EF5DD-1480-1F2B-6F60-62608077E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E718488-7EAE-7BA7-6EB7-70E857CD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D9DB6C3-A352-46F2-CB8C-8E6CF109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EB37865-2F63-02CB-39C9-5E14A261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80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1DC437-CF45-BA7F-B43B-842A5D42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 dirty="0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F0EB619-607C-CA27-6047-46402D2C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E94B7DC-5A9F-E69C-7F34-A6AEEB3A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535C4E2-265B-B408-E764-E118C1A3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76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19AA73F-809D-AEE6-34B4-1F6327A9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A18427E-094D-A850-8A39-B1246404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19E7732-3A97-E852-3133-26C1DEB7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8980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A754BA-D38A-6DA3-FDFF-B1374B59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E5C226-FE70-46B8-F055-C5F45CB97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3021678-2332-B178-CEBE-D3455C77C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73E9F72-01E0-CFCC-C980-939E575E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76F56E6-0725-18AF-BD58-0EDBA7CE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CBB71E4-29B5-BD6F-7B2A-28B61924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179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42A73D-3B90-1D80-10D7-D4F7E378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871FE25-FE71-4499-0634-CAA6BD014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069EB9A-99AF-8E4F-C6DC-CE54DF07C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1D0F38C-EA73-AD3D-A0B7-6FF7E20F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C22B546-68F8-4217-F58A-97D7A87C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4D1FEA2-FFD3-2B00-D7F6-86CF4E8A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121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B91C2E2-2197-90AC-ACAD-961C481C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49D820E-8BE6-E8FD-1FB7-5BF822F38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AEFBFD-E305-FC92-DD08-1CB664153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63F8-0DFF-4E7F-96D3-3A8E4128A9AF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68B1E2A-C178-F4DE-B3BD-BA333CA16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763B47-EAB1-AEE0-CCB6-33670B8CF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5C4D-4763-463F-B82F-717FD13D6C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34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integrityjournal.biomedcentral.com/articles/10.1186/s41073-019-0063-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plos.org/plosone/article/peerReview?id=10.1371/journal.pone.02445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2020.10.14.340083v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E2947-6850-4444-962A-B44E212A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532" y="1375"/>
            <a:ext cx="10629900" cy="1655762"/>
          </a:xfrm>
        </p:spPr>
        <p:txBody>
          <a:bodyPr/>
          <a:lstStyle/>
          <a:p>
            <a:pPr algn="l"/>
            <a:b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+mn-lt"/>
                <a:ea typeface="+mn-ea"/>
                <a:cs typeface="+mn-cs"/>
              </a:rPr>
              <a:t>Attitudes towards open peer-review in the </a:t>
            </a:r>
            <a:br>
              <a:rPr lang="hr-HR" sz="4000" dirty="0">
                <a:latin typeface="+mn-lt"/>
                <a:ea typeface="+mn-ea"/>
                <a:cs typeface="+mn-cs"/>
              </a:rPr>
            </a:br>
            <a:r>
              <a:rPr lang="en-US" sz="4000" i="1" dirty="0">
                <a:latin typeface="+mn-lt"/>
                <a:ea typeface="+mn-ea"/>
                <a:cs typeface="+mn-cs"/>
              </a:rPr>
              <a:t>Croatian Medical Journal </a:t>
            </a:r>
            <a:endParaRPr lang="hr-HR" sz="4000" i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43A4BC-DC58-4910-A784-207F08609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703" y="4372982"/>
            <a:ext cx="9144000" cy="1655762"/>
          </a:xfrm>
        </p:spPr>
        <p:txBody>
          <a:bodyPr/>
          <a:lstStyle/>
          <a:p>
            <a:pPr algn="r"/>
            <a:endParaRPr lang="hr-HR" sz="2800" i="1" dirty="0">
              <a:latin typeface="Zilla Slab Light" panose="020B0604020202020204" charset="0"/>
              <a:ea typeface="Zilla Slab Light" panose="020B0604020202020204" charset="0"/>
            </a:endParaRP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4E68E19-D268-4A28-B48A-63609F9D0FF0}"/>
              </a:ext>
            </a:extLst>
          </p:cNvPr>
          <p:cNvSpPr txBox="1"/>
          <p:nvPr/>
        </p:nvSpPr>
        <p:spPr>
          <a:xfrm>
            <a:off x="699655" y="2181135"/>
            <a:ext cx="1014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/>
              <a:t>Ksenija Baždarić</a:t>
            </a:r>
            <a:r>
              <a:rPr lang="hr-HR" sz="2400" u="sng" baseline="30000" dirty="0"/>
              <a:t>1</a:t>
            </a:r>
            <a:r>
              <a:rPr lang="hr-HR" sz="2400" dirty="0"/>
              <a:t>, Hrvoje Barić </a:t>
            </a:r>
            <a:r>
              <a:rPr lang="hr-HR" sz="2400" baseline="30000" dirty="0"/>
              <a:t>2</a:t>
            </a:r>
            <a:r>
              <a:rPr lang="hr-HR" sz="2400" dirty="0"/>
              <a:t>, Mario </a:t>
            </a:r>
            <a:r>
              <a:rPr lang="en-GB" sz="2400" dirty="0"/>
              <a:t>Malički</a:t>
            </a:r>
            <a:r>
              <a:rPr lang="hr-HR" sz="2400" baseline="30000" dirty="0"/>
              <a:t> 3</a:t>
            </a:r>
            <a:r>
              <a:rPr lang="hr-HR" sz="2400" dirty="0"/>
              <a:t>, Svjetlana Kalanj - Bognar</a:t>
            </a:r>
            <a:r>
              <a:rPr lang="hr-HR" sz="2400" baseline="30000" dirty="0"/>
              <a:t> 4</a:t>
            </a:r>
            <a:endParaRPr lang="hr-HR" sz="24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E5D8069-6AC3-4D7F-8840-DD9E34EF6EE5}"/>
              </a:ext>
            </a:extLst>
          </p:cNvPr>
          <p:cNvSpPr txBox="1"/>
          <p:nvPr/>
        </p:nvSpPr>
        <p:spPr>
          <a:xfrm>
            <a:off x="668482" y="3154488"/>
            <a:ext cx="10973665" cy="2030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1600" b="0" i="0" u="none" strike="noStrike" baseline="0" dirty="0">
                <a:latin typeface="+mj-lt"/>
              </a:rPr>
              <a:t>1 - </a:t>
            </a:r>
            <a:r>
              <a:rPr lang="en-US" sz="1600" b="0" i="0" u="none" strike="noStrike" baseline="0" dirty="0">
                <a:latin typeface="+mj-lt"/>
              </a:rPr>
              <a:t>University of Rijeka, Faculty of Health Studies Rijeka, Croatia</a:t>
            </a:r>
            <a:r>
              <a:rPr lang="hr-HR" sz="1600" b="0" i="0" u="none" strike="noStrike" baseline="0" dirty="0">
                <a:latin typeface="+mj-lt"/>
              </a:rPr>
              <a:t>, </a:t>
            </a:r>
            <a:r>
              <a:rPr lang="en-US" sz="1600" b="0" i="0" u="none" strike="noStrike" baseline="0" dirty="0">
                <a:latin typeface="+mj-lt"/>
              </a:rPr>
              <a:t>Croatian Medical Journal and European Science Ed</a:t>
            </a:r>
            <a:r>
              <a:rPr lang="en-GB" sz="1600" b="0" i="0" u="none" strike="noStrike" baseline="0" dirty="0" err="1">
                <a:latin typeface="+mj-lt"/>
              </a:rPr>
              <a:t>iting</a:t>
            </a:r>
            <a:endParaRPr lang="en-GB" sz="1600" b="0" i="0" u="none" strike="noStrike" baseline="0" dirty="0">
              <a:latin typeface="+mj-lt"/>
            </a:endParaRPr>
          </a:p>
          <a:p>
            <a:pPr>
              <a:lnSpc>
                <a:spcPct val="115000"/>
              </a:lnSpc>
              <a:spcBef>
                <a:spcPts val="1400"/>
              </a:spcBef>
              <a:spcAft>
                <a:spcPts val="800"/>
              </a:spcAft>
            </a:pPr>
            <a:r>
              <a:rPr lang="hr-HR" sz="1600" dirty="0">
                <a:effectLst/>
                <a:latin typeface="+mj-lt"/>
                <a:ea typeface="Times New Roman" panose="02020603050405020304" pitchFamily="18" charset="0"/>
              </a:rPr>
              <a:t>2 -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University of Zagreb, Faculty of Medicine </a:t>
            </a:r>
            <a:r>
              <a:rPr lang="hr-HR" sz="16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Department of Neurosurgery, Clinical Hospital Center Zagreb, Zagreb, Croatia</a:t>
            </a:r>
            <a:r>
              <a:rPr lang="hr-HR" sz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600" dirty="0" err="1">
                <a:effectLst/>
                <a:latin typeface="+mj-lt"/>
                <a:ea typeface="Times New Roman" panose="02020603050405020304" pitchFamily="18" charset="0"/>
              </a:rPr>
              <a:t>and</a:t>
            </a:r>
            <a:r>
              <a:rPr lang="hr-HR" sz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Department of Neurosurgery, Helsinki University Hospital, Helsinki, Finland</a:t>
            </a:r>
            <a:r>
              <a:rPr lang="hr-HR" sz="1600" dirty="0">
                <a:effectLst/>
                <a:latin typeface="+mj-lt"/>
                <a:ea typeface="Times New Roman" panose="02020603050405020304" pitchFamily="18" charset="0"/>
              </a:rPr>
              <a:t>; Croatian </a:t>
            </a:r>
            <a:r>
              <a:rPr lang="hr-HR" sz="1600" dirty="0" err="1">
                <a:effectLst/>
                <a:latin typeface="+mj-lt"/>
                <a:ea typeface="Times New Roman" panose="02020603050405020304" pitchFamily="18" charset="0"/>
              </a:rPr>
              <a:t>Medical</a:t>
            </a:r>
            <a:r>
              <a:rPr lang="hr-HR" sz="1600" dirty="0">
                <a:effectLst/>
                <a:latin typeface="+mj-lt"/>
                <a:ea typeface="Times New Roman" panose="02020603050405020304" pitchFamily="18" charset="0"/>
              </a:rPr>
              <a:t> Journal</a:t>
            </a:r>
            <a:endParaRPr lang="hr-HR" sz="1600" dirty="0">
              <a:effectLst/>
              <a:latin typeface="+mj-lt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hr-HR" sz="1600" dirty="0">
                <a:effectLst/>
                <a:latin typeface="+mj-lt"/>
                <a:ea typeface="Times New Roman" panose="02020603050405020304" pitchFamily="18" charset="0"/>
              </a:rPr>
              <a:t>3  - </a:t>
            </a:r>
            <a:r>
              <a:rPr lang="en-GB" sz="1600" dirty="0">
                <a:effectLst/>
                <a:latin typeface="+mj-lt"/>
                <a:ea typeface="Times New Roman" panose="02020603050405020304" pitchFamily="18" charset="0"/>
              </a:rPr>
              <a:t>Stanford Program on Research Rigor and Reproducibility (SPORR), Stanford University Stanford, CA, USA</a:t>
            </a:r>
            <a:br>
              <a:rPr lang="en-GB" sz="16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hr-HR" sz="1600" dirty="0">
                <a:effectLst/>
                <a:latin typeface="+mj-lt"/>
                <a:ea typeface="Times New Roman" panose="02020603050405020304" pitchFamily="18" charset="0"/>
              </a:rPr>
              <a:t>4 -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University of Zagreb School of Medicine</a:t>
            </a:r>
            <a:r>
              <a:rPr lang="hr-HR" sz="16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Croatian Medical Journal</a:t>
            </a:r>
            <a:r>
              <a:rPr lang="hr-HR" sz="16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 Zagreb, Croatia</a:t>
            </a:r>
            <a:endParaRPr lang="hr-HR" sz="1600" dirty="0">
              <a:effectLst/>
              <a:latin typeface="+mj-lt"/>
              <a:ea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A0EABA-C520-40C1-9C6F-69DF8D7C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4" y="6002265"/>
            <a:ext cx="16954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306EF77-A2AE-4BC5-8907-89696B344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208" y="162640"/>
            <a:ext cx="1565225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98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DDC11-BA2A-4F73-8F31-68DD36DE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73" y="113026"/>
            <a:ext cx="11433464" cy="1325563"/>
          </a:xfrm>
        </p:spPr>
        <p:txBody>
          <a:bodyPr>
            <a:normAutofit/>
          </a:bodyPr>
          <a:lstStyle/>
          <a:p>
            <a:r>
              <a:rPr lang="en-GB" sz="4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Open platforms</a:t>
            </a:r>
            <a:r>
              <a:rPr lang="hr-HR" sz="4400" dirty="0"/>
              <a:t>–</a:t>
            </a:r>
            <a:r>
              <a:rPr lang="hr-HR" sz="4400" dirty="0" err="1"/>
              <a:t>PeerRef</a:t>
            </a:r>
            <a:r>
              <a:rPr lang="hr-HR" sz="4400" dirty="0"/>
              <a:t> (</a:t>
            </a:r>
            <a:r>
              <a:rPr lang="hr-HR" sz="4400" dirty="0" err="1"/>
              <a:t>before</a:t>
            </a:r>
            <a:r>
              <a:rPr lang="hr-HR" sz="4400" dirty="0"/>
              <a:t> </a:t>
            </a:r>
            <a:r>
              <a:rPr lang="hr-HR" sz="4400" dirty="0" err="1"/>
              <a:t>submit</a:t>
            </a:r>
            <a:r>
              <a:rPr lang="hr-HR" sz="4400" dirty="0"/>
              <a:t>)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D204ECE-51B3-4893-BB0D-525134957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1234725"/>
            <a:ext cx="4565074" cy="139268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53BA9C2-4BF6-82FB-ECA2-F0F16687B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4713"/>
            <a:ext cx="12192000" cy="46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6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E091F7-A505-42EE-B506-BB6B591A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peer-review</a:t>
            </a:r>
            <a:r>
              <a:rPr lang="hr-HR" dirty="0"/>
              <a:t> </a:t>
            </a:r>
            <a:r>
              <a:rPr lang="en-GB" dirty="0"/>
              <a:t>reports</a:t>
            </a:r>
            <a:r>
              <a:rPr lang="hr-HR" dirty="0"/>
              <a:t> </a:t>
            </a:r>
            <a:r>
              <a:rPr lang="hr-HR" dirty="0" err="1"/>
              <a:t>statistics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6C3EEFA-EB24-4784-8CD9-495F45121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13"/>
          <a:stretch/>
        </p:blipFill>
        <p:spPr>
          <a:xfrm>
            <a:off x="838200" y="1686610"/>
            <a:ext cx="5996940" cy="430199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F3F7A9A-49D6-4B50-8480-D0E29CFF2E7F}"/>
              </a:ext>
            </a:extLst>
          </p:cNvPr>
          <p:cNvSpPr txBox="1"/>
          <p:nvPr/>
        </p:nvSpPr>
        <p:spPr>
          <a:xfrm>
            <a:off x="1048703" y="6123543"/>
            <a:ext cx="6212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https://www.responsiblejournals.org/database/statistics</a:t>
            </a:r>
          </a:p>
        </p:txBody>
      </p:sp>
    </p:spTree>
    <p:extLst>
      <p:ext uri="{BB962C8B-B14F-4D97-AF65-F5344CB8AC3E}">
        <p14:creationId xmlns:p14="http://schemas.microsoft.com/office/powerpoint/2010/main" val="292201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E2A45F-E2D2-42DB-8475-2A9C19F3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Attitudes</a:t>
            </a:r>
            <a:r>
              <a:rPr lang="hr-HR" dirty="0"/>
              <a:t> </a:t>
            </a:r>
            <a:r>
              <a:rPr lang="en-GB" dirty="0"/>
              <a:t>towards</a:t>
            </a:r>
            <a:r>
              <a:rPr lang="hr-HR" dirty="0"/>
              <a:t> open peer-review (OPR)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A4ECB4-0AD1-46F2-8713-06D15E98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2001. - 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17% </a:t>
            </a:r>
            <a:r>
              <a:rPr lang="hr-HR" sz="2000" dirty="0">
                <a:solidFill>
                  <a:srgbClr val="202020"/>
                </a:solidFill>
                <a:latin typeface="Helvetica" panose="020B0604020202020204" pitchFamily="34" charset="0"/>
              </a:rPr>
              <a:t>(n=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103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)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reviewers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of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1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Food Science and Technology International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hr-HR" sz="2000" dirty="0" err="1">
                <a:solidFill>
                  <a:srgbClr val="202020"/>
                </a:solidFill>
                <a:latin typeface="Helvetica" panose="020B0604020202020204" pitchFamily="34" charset="0"/>
              </a:rPr>
              <a:t>would</a:t>
            </a:r>
            <a:r>
              <a:rPr lang="hr-HR" sz="2000" dirty="0">
                <a:solidFill>
                  <a:srgbClr val="202020"/>
                </a:solidFill>
                <a:latin typeface="Helvetica" panose="020B0604020202020204" pitchFamily="34" charset="0"/>
              </a:rPr>
              <a:t> </a:t>
            </a:r>
            <a:r>
              <a:rPr lang="hr-HR" sz="2000" dirty="0" err="1">
                <a:solidFill>
                  <a:srgbClr val="202020"/>
                </a:solidFill>
                <a:latin typeface="Helvetica" panose="020B0604020202020204" pitchFamily="34" charset="0"/>
              </a:rPr>
              <a:t>like</a:t>
            </a:r>
            <a:r>
              <a:rPr lang="hr-HR" sz="2000" dirty="0">
                <a:solidFill>
                  <a:srgbClr val="202020"/>
                </a:solidFill>
                <a:latin typeface="Helvetica" panose="020B0604020202020204" pitchFamily="34" charset="0"/>
              </a:rPr>
              <a:t> </a:t>
            </a:r>
            <a:r>
              <a:rPr lang="hr-HR" sz="2000" dirty="0" err="1">
                <a:solidFill>
                  <a:srgbClr val="202020"/>
                </a:solidFill>
                <a:latin typeface="Helvetica" panose="020B0604020202020204" pitchFamily="34" charset="0"/>
              </a:rPr>
              <a:t>open</a:t>
            </a:r>
            <a:r>
              <a:rPr lang="hr-HR" sz="2000" dirty="0">
                <a:solidFill>
                  <a:srgbClr val="202020"/>
                </a:solidFill>
                <a:latin typeface="Helvetica" panose="020B0604020202020204" pitchFamily="34" charset="0"/>
              </a:rPr>
              <a:t> </a:t>
            </a:r>
            <a:r>
              <a:rPr lang="hr-HR" sz="2000" dirty="0" err="1">
                <a:solidFill>
                  <a:srgbClr val="202020"/>
                </a:solidFill>
                <a:latin typeface="Helvetica" panose="020B0604020202020204" pitchFamily="34" charset="0"/>
              </a:rPr>
              <a:t>peer-review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(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1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question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). </a:t>
            </a:r>
            <a:r>
              <a:rPr lang="en-US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Melero</a:t>
            </a:r>
            <a:r>
              <a:rPr lang="en-US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R, López-</a:t>
            </a:r>
            <a:r>
              <a:rPr lang="en-US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Santoveña</a:t>
            </a:r>
            <a:r>
              <a:rPr lang="en-US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F. Referees’ Attitudes toward Open Peer Review and Electronic Transmission of Papers. Food Sci Technol Int. 2001;7(6):521–7.</a:t>
            </a:r>
            <a:endParaRPr lang="hr-HR" sz="1000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endParaRPr lang="hr-HR" sz="2000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2010.-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28% (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n=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364)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reviewers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of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a general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danish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medical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journal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prefer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OPR (1 pitanje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)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Vinther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S, Nielsen OH,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Rosenberg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J,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Keiding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N,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Schroeder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T V. Same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review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quality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in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open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versus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blinded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peer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review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in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“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Ugeskrift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for </a:t>
            </a:r>
            <a:r>
              <a:rPr lang="hr-HR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Læger</a:t>
            </a:r>
            <a:r>
              <a:rPr lang="hr-HR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”. Dan Med J. 2012;59(8). pmid:22849979</a:t>
            </a:r>
          </a:p>
          <a:p>
            <a:endParaRPr lang="hr-HR" sz="2000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2017. - 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Ross-</a:t>
            </a:r>
            <a:r>
              <a:rPr lang="en-US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Hellauer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, Deppe and </a:t>
            </a:r>
            <a:r>
              <a:rPr lang="en-US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Shmidt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(n=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3000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), 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Europe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an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participants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(61%), 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STEM  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(90%)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mostly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postitive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attitude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towards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OPR, but negative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towards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open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identities</a:t>
            </a:r>
            <a:r>
              <a:rPr lang="en-US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2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(</a:t>
            </a:r>
            <a:r>
              <a:rPr lang="en-US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Ross-</a:t>
            </a:r>
            <a:r>
              <a:rPr lang="en-US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Hellauer</a:t>
            </a:r>
            <a:r>
              <a:rPr lang="en-US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T, Deppe A, Schmidt B. Survey on open peer review: Attitudes and experience amongst editors, authors and reviewers. </a:t>
            </a:r>
            <a:r>
              <a:rPr lang="en-US" sz="10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PLoS</a:t>
            </a:r>
            <a:r>
              <a:rPr lang="en-US" sz="10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One. 2017;12(12):1–28.</a:t>
            </a:r>
            <a:endParaRPr lang="hr-HR" sz="1000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endParaRPr lang="hr-HR" sz="1000" dirty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2021. –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Bazdaric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et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al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(2021):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croatian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scientists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(n=541),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validated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questtionnaire</a:t>
            </a:r>
            <a:r>
              <a:rPr lang="hr-HR" sz="1600" dirty="0">
                <a:solidFill>
                  <a:srgbClr val="202020"/>
                </a:solidFill>
                <a:latin typeface="Helvetica" panose="020B0604020202020204" pitchFamily="34" charset="0"/>
              </a:rPr>
              <a:t>: </a:t>
            </a:r>
            <a:r>
              <a:rPr lang="en-US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Attitudes towards 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o</a:t>
            </a:r>
            <a:r>
              <a:rPr lang="en-US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pen data sharing, preprinting, and peer-review (ATOPP)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questionnaire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: 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neutral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attitude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towards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OPR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and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negative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towards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OPR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in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a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small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scientific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sz="16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community</a:t>
            </a:r>
            <a:r>
              <a:rPr lang="hr-HR" sz="16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(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Baždarić K, Vrkić I,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Arh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E, Mavrinac M, Gligora Marković M, Bilić-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Zulle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L, Stojanovski J,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Malički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M.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Attitudes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and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practices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of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open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data,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preprinting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,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and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peer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-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review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-A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cross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sectional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study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on Croatian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scientists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PLoS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 One. 2021;16(6):e0244529. </a:t>
            </a:r>
            <a:r>
              <a:rPr lang="hr-HR" sz="11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hr-HR" sz="1100" b="0" i="0" dirty="0">
                <a:solidFill>
                  <a:srgbClr val="212121"/>
                </a:solidFill>
                <a:effectLst/>
                <a:latin typeface="BlinkMacSystemFont"/>
              </a:rPr>
              <a:t>: 10.1371/journal.pone.0244529. )</a:t>
            </a:r>
            <a:endParaRPr lang="en-US" sz="1600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hr-HR" sz="2000" dirty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endParaRPr lang="hr-HR" sz="2000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endParaRPr lang="hr-HR" sz="2000" dirty="0">
              <a:solidFill>
                <a:srgbClr val="202020"/>
              </a:solidFill>
              <a:latin typeface="Helvetica" panose="020B0604020202020204" pitchFamily="34" charset="0"/>
            </a:endParaRPr>
          </a:p>
          <a:p>
            <a:endParaRPr lang="hr-HR" sz="2000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endParaRPr lang="hr-HR" sz="2000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9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D2A6C6-FEA3-4DDB-8DEC-93F8B308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Aim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7733C1-F5C4-49F6-A737-F3070A0A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02780" cy="4351338"/>
          </a:xfrm>
        </p:spPr>
        <p:txBody>
          <a:bodyPr/>
          <a:lstStyle/>
          <a:p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investigate attitudes</a:t>
            </a:r>
            <a:r>
              <a:rPr lang="hr-H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hr-H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practices</a:t>
            </a:r>
            <a:r>
              <a:rPr lang="hr-H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open peer review of authors, reviewers and editors of the </a:t>
            </a:r>
            <a:r>
              <a:rPr lang="en-US" sz="3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Croatian Medical Journal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(CMJ), a</a:t>
            </a:r>
            <a:r>
              <a:rPr lang="hr-H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indexed</a:t>
            </a:r>
            <a:r>
              <a:rPr lang="hr-HR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diamond open access journal.  </a:t>
            </a:r>
            <a:endParaRPr lang="hr-HR" sz="3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11F667-1EBB-432B-BEB4-EE08D6BF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4" y="6002265"/>
            <a:ext cx="16954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F007D88-E9E6-4C83-B151-709FFA93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93" y="1382963"/>
            <a:ext cx="3858163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04AD0-F9B7-FDE7-8813-15B62846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Materials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Methods</a:t>
            </a:r>
            <a:endParaRPr lang="en-GB" sz="40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8454204-B94F-46A6-91F1-9EA4BCB23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used the validated ATOPP</a:t>
            </a:r>
            <a:r>
              <a:rPr lang="hr-HR" dirty="0"/>
              <a:t> </a:t>
            </a:r>
            <a:r>
              <a:rPr lang="en-US" dirty="0"/>
              <a:t>questionnaire</a:t>
            </a:r>
            <a:r>
              <a:rPr lang="hr-HR" dirty="0"/>
              <a:t>*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Attitudes and practices of open data, preprinting, and peer-review</a:t>
            </a:r>
            <a:r>
              <a:rPr lang="hr-HR" dirty="0"/>
              <a:t>, 21 </a:t>
            </a:r>
            <a:r>
              <a:rPr lang="hr-HR" dirty="0" err="1"/>
              <a:t>items</a:t>
            </a:r>
            <a:r>
              <a:rPr lang="hr-HR" dirty="0"/>
              <a:t>, 4 </a:t>
            </a:r>
            <a:r>
              <a:rPr lang="hr-HR" dirty="0" err="1"/>
              <a:t>factors</a:t>
            </a:r>
            <a:r>
              <a:rPr lang="hr-HR" dirty="0"/>
              <a:t>; </a:t>
            </a:r>
            <a:r>
              <a:rPr lang="el-GR" dirty="0"/>
              <a:t>α=0,80</a:t>
            </a:r>
            <a:r>
              <a:rPr lang="hr-HR" dirty="0"/>
              <a:t>) </a:t>
            </a:r>
            <a:r>
              <a:rPr lang="en-US" dirty="0"/>
              <a:t>and added extra questions in relation to the Croatian Medical Journal</a:t>
            </a:r>
            <a:endParaRPr lang="hr-HR" dirty="0"/>
          </a:p>
          <a:p>
            <a:r>
              <a:rPr lang="en-US" dirty="0"/>
              <a:t>41 questions (21 attitudes on Likert scale 1-5; 9 open science practices, 11 demography and publishing). </a:t>
            </a:r>
            <a:endParaRPr lang="hr-HR" dirty="0"/>
          </a:p>
          <a:p>
            <a:r>
              <a:rPr lang="en-US" dirty="0"/>
              <a:t>The open peer-review scale has </a:t>
            </a:r>
            <a:r>
              <a:rPr lang="hr-HR" dirty="0"/>
              <a:t>8 </a:t>
            </a:r>
            <a:r>
              <a:rPr lang="hr-HR" dirty="0" err="1"/>
              <a:t>items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en-US" dirty="0"/>
              <a:t>2 factors – open peer-review (6 questions</a:t>
            </a:r>
            <a:r>
              <a:rPr lang="hr-HR" dirty="0"/>
              <a:t>; </a:t>
            </a:r>
            <a:r>
              <a:rPr lang="el-GR" sz="2800" dirty="0"/>
              <a:t>α</a:t>
            </a:r>
            <a:r>
              <a:rPr lang="hr-HR" sz="2800" dirty="0"/>
              <a:t> =0,83</a:t>
            </a:r>
            <a:r>
              <a:rPr lang="en-US" dirty="0"/>
              <a:t>) and open-peer review in small scientific community (2 questions</a:t>
            </a:r>
            <a:r>
              <a:rPr lang="hr-HR" dirty="0"/>
              <a:t>, </a:t>
            </a:r>
            <a:r>
              <a:rPr lang="el-GR" sz="2800" dirty="0"/>
              <a:t>α</a:t>
            </a:r>
            <a:r>
              <a:rPr lang="hr-HR" sz="2800" dirty="0"/>
              <a:t> =0,92</a:t>
            </a:r>
            <a:r>
              <a:rPr lang="en-US" dirty="0"/>
              <a:t>)</a:t>
            </a:r>
            <a:r>
              <a:rPr lang="hr-HR" dirty="0"/>
              <a:t>. </a:t>
            </a:r>
          </a:p>
          <a:p>
            <a:r>
              <a:rPr lang="hr-HR" dirty="0" err="1"/>
              <a:t>Participants</a:t>
            </a:r>
            <a:r>
              <a:rPr lang="hr-HR" dirty="0"/>
              <a:t>: </a:t>
            </a:r>
            <a:r>
              <a:rPr lang="hr-HR" dirty="0" err="1"/>
              <a:t>authors</a:t>
            </a:r>
            <a:r>
              <a:rPr lang="hr-HR" dirty="0"/>
              <a:t>, </a:t>
            </a:r>
            <a:r>
              <a:rPr lang="hr-HR" dirty="0" err="1"/>
              <a:t>reviewers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editors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CMJ (~4200 e-</a:t>
            </a:r>
            <a:r>
              <a:rPr lang="hr-HR" dirty="0" err="1"/>
              <a:t>mails</a:t>
            </a:r>
            <a:r>
              <a:rPr lang="hr-HR" dirty="0"/>
              <a:t>)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D831018-130B-AEA2-6FFC-EFDB5CF167FE}"/>
              </a:ext>
            </a:extLst>
          </p:cNvPr>
          <p:cNvSpPr txBox="1"/>
          <p:nvPr/>
        </p:nvSpPr>
        <p:spPr>
          <a:xfrm>
            <a:off x="706582" y="3583061"/>
            <a:ext cx="99004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r-HR" sz="3000" dirty="0"/>
              <a:t>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41C5A87-23C6-4EF0-A0AF-528760573424}"/>
              </a:ext>
            </a:extLst>
          </p:cNvPr>
          <p:cNvSpPr txBox="1"/>
          <p:nvPr/>
        </p:nvSpPr>
        <p:spPr>
          <a:xfrm>
            <a:off x="409813" y="6304002"/>
            <a:ext cx="116238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12121"/>
                </a:solidFill>
                <a:effectLst/>
                <a:latin typeface="BlinkMacSystemFont"/>
              </a:rPr>
              <a:t>Baždarić K, Vrkić I, Arh E, Mavrinac M,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BlinkMacSystemFont"/>
              </a:rPr>
              <a:t>Gligora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BlinkMacSystemFont"/>
              </a:rPr>
              <a:t>Marković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BlinkMacSystemFont"/>
              </a:rPr>
              <a:t> M, Bilić-Zulle L,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BlinkMacSystemFont"/>
              </a:rPr>
              <a:t>Stojanovski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BlinkMacSystemFont"/>
              </a:rPr>
              <a:t> J, Malički M. Attitudes and practices of open data,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BlinkMacSystemFont"/>
              </a:rPr>
              <a:t>preprinting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BlinkMacSystemFont"/>
              </a:rPr>
              <a:t>, and peer-review-A cross sectional study on Croatian scientists. </a:t>
            </a:r>
            <a:r>
              <a:rPr lang="en-GB" sz="1400" b="0" i="1" dirty="0" err="1">
                <a:solidFill>
                  <a:srgbClr val="212121"/>
                </a:solidFill>
                <a:effectLst/>
                <a:latin typeface="BlinkMacSystemFont"/>
              </a:rPr>
              <a:t>PLoS</a:t>
            </a:r>
            <a:r>
              <a:rPr lang="en-GB" sz="1400" b="0" i="1" dirty="0">
                <a:solidFill>
                  <a:srgbClr val="212121"/>
                </a:solidFill>
                <a:effectLst/>
                <a:latin typeface="BlinkMacSystemFont"/>
              </a:rPr>
              <a:t> One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BlinkMacSystemFont"/>
              </a:rPr>
              <a:t>. 2021;16(6):e0244529.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BlinkMacSystemFont"/>
              </a:rPr>
              <a:t>: 10.1371/journal.pone.0244529</a:t>
            </a:r>
            <a:r>
              <a:rPr lang="en-GB" sz="1600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44505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95E58A-E08E-8CA0-DEC1-622C0AE0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r-HR" sz="4000" dirty="0" err="1"/>
              <a:t>Participants</a:t>
            </a:r>
            <a:endParaRPr lang="en-US" sz="3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38F178A-135D-4A37-AA85-17ACA1955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22448"/>
            <a:ext cx="3493770" cy="4351338"/>
          </a:xfrm>
        </p:spPr>
        <p:txBody>
          <a:bodyPr>
            <a:normAutofit fontScale="85000" lnSpcReduction="20000"/>
          </a:bodyPr>
          <a:lstStyle/>
          <a:p>
            <a:r>
              <a:rPr lang="hr-HR" sz="2800" dirty="0"/>
              <a:t>n=254 (6% RR); 50% </a:t>
            </a:r>
            <a:r>
              <a:rPr lang="hr-HR" sz="2800" dirty="0" err="1"/>
              <a:t>female</a:t>
            </a:r>
            <a:endParaRPr lang="hr-HR" dirty="0"/>
          </a:p>
          <a:p>
            <a:r>
              <a:rPr lang="hr-HR" dirty="0"/>
              <a:t>Age </a:t>
            </a:r>
            <a:r>
              <a:rPr lang="hr-HR" dirty="0" err="1"/>
              <a:t>median</a:t>
            </a:r>
            <a:r>
              <a:rPr lang="hr-HR" dirty="0"/>
              <a:t> 50 (min 27- </a:t>
            </a:r>
            <a:r>
              <a:rPr lang="hr-HR" dirty="0" err="1"/>
              <a:t>max</a:t>
            </a:r>
            <a:r>
              <a:rPr lang="hr-HR" dirty="0"/>
              <a:t> 83) y</a:t>
            </a:r>
          </a:p>
          <a:p>
            <a:r>
              <a:rPr lang="hr-HR" dirty="0"/>
              <a:t>37 </a:t>
            </a:r>
            <a:r>
              <a:rPr lang="hr-HR" dirty="0" err="1"/>
              <a:t>countries</a:t>
            </a:r>
            <a:r>
              <a:rPr lang="hr-HR" dirty="0"/>
              <a:t>: Croatia (54%), </a:t>
            </a:r>
            <a:r>
              <a:rPr lang="hr-HR" dirty="0" err="1"/>
              <a:t>Serbia</a:t>
            </a:r>
            <a:r>
              <a:rPr lang="hr-HR" dirty="0"/>
              <a:t> (6%), </a:t>
            </a:r>
            <a:r>
              <a:rPr lang="hr-HR" dirty="0" err="1"/>
              <a:t>Slovenia</a:t>
            </a:r>
            <a:r>
              <a:rPr lang="hr-HR" dirty="0"/>
              <a:t> (6%)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others</a:t>
            </a:r>
            <a:r>
              <a:rPr lang="hr-HR" dirty="0"/>
              <a:t> (44%)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Status: </a:t>
            </a:r>
            <a:r>
              <a:rPr lang="hr-HR" dirty="0" err="1"/>
              <a:t>full</a:t>
            </a:r>
            <a:r>
              <a:rPr lang="hr-HR" dirty="0"/>
              <a:t> </a:t>
            </a:r>
            <a:r>
              <a:rPr lang="hr-HR" dirty="0" err="1"/>
              <a:t>professor</a:t>
            </a:r>
            <a:r>
              <a:rPr lang="hr-HR" dirty="0"/>
              <a:t> (32%), </a:t>
            </a:r>
            <a:r>
              <a:rPr lang="hr-HR" dirty="0" err="1"/>
              <a:t>Assoc</a:t>
            </a:r>
            <a:r>
              <a:rPr lang="hr-HR" dirty="0"/>
              <a:t> </a:t>
            </a:r>
            <a:r>
              <a:rPr lang="hr-HR" dirty="0" err="1"/>
              <a:t>Prof</a:t>
            </a:r>
            <a:r>
              <a:rPr lang="hr-HR" dirty="0"/>
              <a:t> (25%), </a:t>
            </a:r>
            <a:r>
              <a:rPr lang="hr-HR" dirty="0" err="1"/>
              <a:t>Asst</a:t>
            </a:r>
            <a:r>
              <a:rPr lang="hr-HR" dirty="0"/>
              <a:t> </a:t>
            </a:r>
            <a:r>
              <a:rPr lang="hr-HR" dirty="0" err="1"/>
              <a:t>prof</a:t>
            </a:r>
            <a:r>
              <a:rPr lang="hr-HR" dirty="0"/>
              <a:t> (18%), Post </a:t>
            </a:r>
            <a:r>
              <a:rPr lang="hr-HR" dirty="0" err="1"/>
              <a:t>doc</a:t>
            </a:r>
            <a:r>
              <a:rPr lang="hr-HR" dirty="0"/>
              <a:t> (9%), </a:t>
            </a:r>
            <a:r>
              <a:rPr lang="hr-HR" dirty="0" err="1"/>
              <a:t>research</a:t>
            </a:r>
            <a:r>
              <a:rPr lang="hr-HR" dirty="0"/>
              <a:t> </a:t>
            </a:r>
            <a:r>
              <a:rPr lang="hr-HR" dirty="0" err="1"/>
              <a:t>fellow</a:t>
            </a:r>
            <a:r>
              <a:rPr lang="hr-HR" dirty="0"/>
              <a:t> (9%), </a:t>
            </a:r>
            <a:r>
              <a:rPr lang="hr-HR" dirty="0" err="1"/>
              <a:t>other</a:t>
            </a:r>
            <a:r>
              <a:rPr lang="hr-HR" dirty="0"/>
              <a:t> (7%).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61B7B28B-6F11-49CD-9B29-08EBF23023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143120"/>
              </p:ext>
            </p:extLst>
          </p:nvPr>
        </p:nvGraphicFramePr>
        <p:xfrm>
          <a:off x="5349240" y="1324133"/>
          <a:ext cx="6290310" cy="513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20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69637D-E003-479A-8D12-A2135611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56" y="0"/>
            <a:ext cx="10515600" cy="1325563"/>
          </a:xfrm>
        </p:spPr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peer-review</a:t>
            </a:r>
            <a:r>
              <a:rPr lang="hr-HR" dirty="0"/>
              <a:t> </a:t>
            </a:r>
            <a:r>
              <a:rPr lang="hr-HR" dirty="0" err="1"/>
              <a:t>practices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AC19B79-9365-47CF-831B-B3CEFE2F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80" y="1825625"/>
            <a:ext cx="2522220" cy="4351338"/>
          </a:xfrm>
        </p:spPr>
        <p:txBody>
          <a:bodyPr/>
          <a:lstStyle/>
          <a:p>
            <a:r>
              <a:rPr lang="hr-HR" dirty="0"/>
              <a:t>81% no </a:t>
            </a:r>
            <a:r>
              <a:rPr lang="hr-HR" dirty="0" err="1"/>
              <a:t>consequences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signed</a:t>
            </a:r>
            <a:r>
              <a:rPr lang="hr-HR" dirty="0"/>
              <a:t> </a:t>
            </a:r>
            <a:r>
              <a:rPr lang="hr-HR" dirty="0" err="1"/>
              <a:t>review</a:t>
            </a:r>
            <a:endParaRPr lang="hr-HR" dirty="0"/>
          </a:p>
          <a:p>
            <a:r>
              <a:rPr lang="hr-HR" dirty="0"/>
              <a:t>3% negative </a:t>
            </a:r>
            <a:r>
              <a:rPr lang="hr-HR" dirty="0" err="1"/>
              <a:t>consequences</a:t>
            </a:r>
            <a:endParaRPr lang="hr-HR" dirty="0"/>
          </a:p>
          <a:p>
            <a:r>
              <a:rPr lang="hr-HR" dirty="0"/>
              <a:t>6% </a:t>
            </a:r>
            <a:r>
              <a:rPr lang="hr-HR" dirty="0" err="1"/>
              <a:t>positive</a:t>
            </a:r>
            <a:r>
              <a:rPr lang="hr-HR" dirty="0"/>
              <a:t> </a:t>
            </a:r>
            <a:r>
              <a:rPr lang="hr-HR" dirty="0" err="1"/>
              <a:t>consequences</a:t>
            </a:r>
            <a:endParaRPr lang="hr-HR" dirty="0"/>
          </a:p>
        </p:txBody>
      </p:sp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id="{4CA4BCC5-BEE8-42FA-B455-FDB724E3D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534837"/>
              </p:ext>
            </p:extLst>
          </p:nvPr>
        </p:nvGraphicFramePr>
        <p:xfrm>
          <a:off x="285750" y="1262791"/>
          <a:ext cx="9384030" cy="524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31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FA06CB-1E6F-48AB-94E2-E7C3E33F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Attitude</a:t>
            </a:r>
            <a:r>
              <a:rPr lang="hr-HR" dirty="0"/>
              <a:t> </a:t>
            </a:r>
            <a:r>
              <a:rPr lang="hr-HR" dirty="0" err="1"/>
              <a:t>towards</a:t>
            </a:r>
            <a:r>
              <a:rPr lang="hr-HR" dirty="0"/>
              <a:t> </a:t>
            </a:r>
            <a:r>
              <a:rPr lang="hr-HR" dirty="0" err="1"/>
              <a:t>open</a:t>
            </a:r>
            <a:r>
              <a:rPr lang="hr-HR" dirty="0"/>
              <a:t> </a:t>
            </a:r>
            <a:r>
              <a:rPr lang="hr-HR" dirty="0" err="1"/>
              <a:t>peer-review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25FD84-E475-4B49-A476-630A9D8CE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318" y="1825625"/>
            <a:ext cx="3716482" cy="4351338"/>
          </a:xfrm>
        </p:spPr>
        <p:txBody>
          <a:bodyPr/>
          <a:lstStyle/>
          <a:p>
            <a:r>
              <a:rPr lang="hr-HR" dirty="0"/>
              <a:t>No </a:t>
            </a:r>
            <a:r>
              <a:rPr lang="hr-HR" dirty="0" err="1"/>
              <a:t>gender</a:t>
            </a:r>
            <a:r>
              <a:rPr lang="hr-HR" dirty="0"/>
              <a:t> </a:t>
            </a:r>
            <a:r>
              <a:rPr lang="hr-HR" dirty="0" err="1"/>
              <a:t>differences</a:t>
            </a:r>
            <a:r>
              <a:rPr lang="hr-HR" dirty="0"/>
              <a:t> (P=0.254 </a:t>
            </a:r>
            <a:r>
              <a:rPr lang="hr-HR" dirty="0" err="1"/>
              <a:t>and</a:t>
            </a:r>
            <a:r>
              <a:rPr lang="hr-HR" dirty="0"/>
              <a:t> P=0.719)</a:t>
            </a:r>
          </a:p>
          <a:p>
            <a:r>
              <a:rPr lang="hr-HR" dirty="0"/>
              <a:t>No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differences</a:t>
            </a:r>
            <a:r>
              <a:rPr lang="hr-HR" dirty="0"/>
              <a:t> (P=0.056 </a:t>
            </a:r>
            <a:r>
              <a:rPr lang="hr-HR" dirty="0" err="1"/>
              <a:t>and</a:t>
            </a:r>
            <a:r>
              <a:rPr lang="hr-HR" dirty="0"/>
              <a:t> P=0.226)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9D192E3-7CEA-4714-91CA-E6FE9E12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45" y="1541679"/>
            <a:ext cx="6641091" cy="498358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65518A8-F0A3-4295-BA54-5DCCA8E372CD}"/>
              </a:ext>
            </a:extLst>
          </p:cNvPr>
          <p:cNvSpPr txBox="1"/>
          <p:nvPr/>
        </p:nvSpPr>
        <p:spPr>
          <a:xfrm>
            <a:off x="7999700" y="4928463"/>
            <a:ext cx="3716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results (&lt;2.6)</a:t>
            </a:r>
            <a:r>
              <a:rPr lang="hr-HR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: ne</a:t>
            </a:r>
            <a:r>
              <a:rPr lang="en-GB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gative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attitude, </a:t>
            </a:r>
            <a:endParaRPr lang="hr-HR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r>
              <a:rPr lang="en-GB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2.6–3.39</a:t>
            </a:r>
            <a:r>
              <a:rPr lang="hr-HR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: 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neutral attitude </a:t>
            </a:r>
            <a:endParaRPr lang="hr-HR" b="0" i="0" dirty="0">
              <a:solidFill>
                <a:srgbClr val="202020"/>
              </a:solidFill>
              <a:effectLst/>
              <a:latin typeface="Helvetica" panose="020B0604020202020204" pitchFamily="34" charset="0"/>
            </a:endParaRPr>
          </a:p>
          <a:p>
            <a:r>
              <a:rPr lang="en-GB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&gt;3.39</a:t>
            </a:r>
            <a:r>
              <a:rPr lang="hr-HR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: </a:t>
            </a:r>
            <a:r>
              <a:rPr lang="en-GB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positive</a:t>
            </a:r>
            <a:r>
              <a:rPr lang="hr-HR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hr-HR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attitude</a:t>
            </a:r>
            <a:endParaRPr lang="en-GB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3BC617F-0661-4947-A8C5-AFD11C86E485}"/>
              </a:ext>
            </a:extLst>
          </p:cNvPr>
          <p:cNvSpPr txBox="1"/>
          <p:nvPr/>
        </p:nvSpPr>
        <p:spPr>
          <a:xfrm>
            <a:off x="1271659" y="6492875"/>
            <a:ext cx="5971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Arial" panose="020B0604020202020204" pitchFamily="34" charset="0"/>
              </a:rPr>
              <a:t>C(25-75): </a:t>
            </a:r>
            <a:r>
              <a:rPr lang="en-GB" dirty="0">
                <a:latin typeface="Arial" panose="020B0604020202020204" pitchFamily="34" charset="0"/>
              </a:rPr>
              <a:t>3.</a:t>
            </a:r>
            <a:r>
              <a:rPr lang="hr-HR" dirty="0">
                <a:latin typeface="Arial" panose="020B0604020202020204" pitchFamily="34" charset="0"/>
              </a:rPr>
              <a:t>2 (</a:t>
            </a:r>
            <a:r>
              <a:rPr lang="en-GB" dirty="0">
                <a:effectLst/>
                <a:latin typeface="Arial" panose="020B0604020202020204" pitchFamily="34" charset="0"/>
              </a:rPr>
              <a:t>2.</a:t>
            </a:r>
            <a:r>
              <a:rPr lang="hr-HR" dirty="0">
                <a:effectLst/>
                <a:latin typeface="Arial" panose="020B0604020202020204" pitchFamily="34" charset="0"/>
              </a:rPr>
              <a:t>7-</a:t>
            </a:r>
            <a:r>
              <a:rPr lang="en-GB" dirty="0">
                <a:effectLst/>
                <a:latin typeface="Arial" panose="020B0604020202020204" pitchFamily="34" charset="0"/>
              </a:rPr>
              <a:t>3.8</a:t>
            </a:r>
            <a:r>
              <a:rPr lang="hr-HR" dirty="0">
                <a:effectLst/>
                <a:latin typeface="Arial" panose="020B0604020202020204" pitchFamily="34" charset="0"/>
              </a:rPr>
              <a:t>)		2.0 (1.5-3.0)</a:t>
            </a:r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41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A48ACC-39DE-4528-8372-E793B7D2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towards </a:t>
            </a:r>
            <a:r>
              <a:rPr lang="hr-HR" dirty="0" err="1"/>
              <a:t>open</a:t>
            </a:r>
            <a:r>
              <a:rPr lang="en-US" dirty="0"/>
              <a:t> peer review and open identities in journals</a:t>
            </a:r>
            <a:endParaRPr lang="hr-HR" dirty="0"/>
          </a:p>
        </p:txBody>
      </p:sp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id="{C122A483-079E-4954-BEA5-048811BA7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965934"/>
              </p:ext>
            </p:extLst>
          </p:nvPr>
        </p:nvGraphicFramePr>
        <p:xfrm>
          <a:off x="304800" y="1726882"/>
          <a:ext cx="11468100" cy="483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112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6A75F5-1ECC-4CBB-8852-98630940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Attitude towards open peer review and open identities in </a:t>
            </a:r>
            <a:r>
              <a:rPr lang="hr-HR" dirty="0" err="1"/>
              <a:t>project</a:t>
            </a:r>
            <a:r>
              <a:rPr lang="hr-HR" dirty="0"/>
              <a:t> </a:t>
            </a:r>
            <a:r>
              <a:rPr lang="hr-HR" dirty="0" err="1"/>
              <a:t>proposals</a:t>
            </a:r>
            <a:endParaRPr lang="en-GB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64D2ED5F-EA80-4E97-850E-0C31185CB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89577"/>
              </p:ext>
            </p:extLst>
          </p:nvPr>
        </p:nvGraphicFramePr>
        <p:xfrm>
          <a:off x="182880" y="1731156"/>
          <a:ext cx="11750039" cy="493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A9363D-0D6A-4F8D-A0A4-18E62075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peer-review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D375C3-CBA8-46A9-9ACD-C00F36E36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spcAft>
                <a:spcPts val="2000"/>
              </a:spcAft>
              <a:buNone/>
            </a:pPr>
            <a:r>
              <a:rPr lang="hr-HR" dirty="0">
                <a:solidFill>
                  <a:srgbClr val="212121"/>
                </a:solidFill>
                <a:latin typeface="Cambria" panose="02040503050406030204" pitchFamily="18" charset="0"/>
              </a:rPr>
              <a:t>‘’</a:t>
            </a:r>
            <a:r>
              <a:rPr lang="en-GB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an umbrella term for a number of overlapping ways that peer review models can be adapted in line with the aims of Open Science, including </a:t>
            </a:r>
            <a:r>
              <a:rPr lang="en-GB" b="1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making reviewer and author identities open, publishing review reports and enabling greater participation </a:t>
            </a:r>
            <a:r>
              <a:rPr lang="en-GB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in the peer review process</a:t>
            </a:r>
            <a:r>
              <a:rPr lang="hr-H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’’</a:t>
            </a:r>
            <a:r>
              <a:rPr lang="en-GB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. </a:t>
            </a:r>
          </a:p>
          <a:p>
            <a:endParaRPr lang="en-GB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67BF894-E3E6-4994-B328-94B6EE3D72C1}"/>
              </a:ext>
            </a:extLst>
          </p:cNvPr>
          <p:cNvSpPr txBox="1"/>
          <p:nvPr/>
        </p:nvSpPr>
        <p:spPr>
          <a:xfrm>
            <a:off x="1012043" y="5353926"/>
            <a:ext cx="5937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  <a:ea typeface="+mj-ea"/>
                <a:cs typeface="+mj-cs"/>
              </a:rPr>
              <a:t>Ross-</a:t>
            </a:r>
            <a:r>
              <a:rPr lang="en-US" sz="1800" dirty="0" err="1">
                <a:latin typeface="+mj-lt"/>
                <a:ea typeface="+mj-ea"/>
                <a:cs typeface="+mj-cs"/>
              </a:rPr>
              <a:t>Hellauer</a:t>
            </a:r>
            <a:r>
              <a:rPr lang="en-US" sz="1800" dirty="0">
                <a:latin typeface="+mj-lt"/>
                <a:ea typeface="+mj-ea"/>
                <a:cs typeface="+mj-cs"/>
              </a:rPr>
              <a:t> T. What is open peer review? A systematic review. F1000Res. 2017;6:588. </a:t>
            </a:r>
            <a:r>
              <a:rPr lang="en-US" sz="1800" dirty="0" err="1">
                <a:latin typeface="+mj-lt"/>
                <a:ea typeface="+mj-ea"/>
                <a:cs typeface="+mj-cs"/>
              </a:rPr>
              <a:t>doi</a:t>
            </a:r>
            <a:r>
              <a:rPr lang="en-US" sz="1800" dirty="0">
                <a:latin typeface="+mj-lt"/>
                <a:ea typeface="+mj-ea"/>
                <a:cs typeface="+mj-cs"/>
              </a:rPr>
              <a:t>: 10.12688/f1000research</a:t>
            </a:r>
            <a:r>
              <a:rPr lang="hr-HR" sz="1800" dirty="0">
                <a:latin typeface="+mj-lt"/>
                <a:ea typeface="+mj-ea"/>
                <a:cs typeface="+mj-cs"/>
              </a:rPr>
              <a:t>)</a:t>
            </a:r>
            <a:endParaRPr lang="hr-HR" sz="1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250BA71-4EF1-43A3-BD1C-561CE6EA7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3567113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4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52FE9D-5000-406B-9A99-6AA99AF1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CMJ to </a:t>
            </a:r>
            <a:r>
              <a:rPr lang="hr-HR" dirty="0" err="1"/>
              <a:t>introduce</a:t>
            </a:r>
            <a:r>
              <a:rPr lang="hr-HR" dirty="0"/>
              <a:t>?</a:t>
            </a:r>
            <a:endParaRPr lang="en-GB" dirty="0"/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398C119-B5ED-48F5-9B28-814C0D83D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331079"/>
              </p:ext>
            </p:extLst>
          </p:nvPr>
        </p:nvGraphicFramePr>
        <p:xfrm>
          <a:off x="418143" y="2055494"/>
          <a:ext cx="6576002" cy="435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4648D69B-1677-4E04-80EE-A8B23360F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949914"/>
              </p:ext>
            </p:extLst>
          </p:nvPr>
        </p:nvGraphicFramePr>
        <p:xfrm>
          <a:off x="5260653" y="2059304"/>
          <a:ext cx="6576002" cy="435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621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CA13C-75E0-4939-9814-67D1CB33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Conclusion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29C81F-7DC4-47A2-A116-1920AA12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Attitudes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authors</a:t>
            </a:r>
            <a:r>
              <a:rPr lang="hr-HR" dirty="0"/>
              <a:t>, </a:t>
            </a:r>
            <a:r>
              <a:rPr lang="hr-HR" dirty="0" err="1"/>
              <a:t>reviewers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editors</a:t>
            </a:r>
            <a:r>
              <a:rPr lang="hr-HR" dirty="0"/>
              <a:t> </a:t>
            </a:r>
            <a:r>
              <a:rPr lang="hr-HR" dirty="0" err="1"/>
              <a:t>towards</a:t>
            </a:r>
            <a:r>
              <a:rPr lang="hr-HR" dirty="0"/>
              <a:t> OPR are </a:t>
            </a:r>
            <a:r>
              <a:rPr lang="hr-HR" dirty="0" err="1"/>
              <a:t>neutral</a:t>
            </a: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more OS </a:t>
            </a:r>
            <a:r>
              <a:rPr lang="hr-HR" dirty="0" err="1">
                <a:sym typeface="Wingdings" panose="05000000000000000000" pitchFamily="2" charset="2"/>
              </a:rPr>
              <a:t>education</a:t>
            </a:r>
            <a:endParaRPr lang="hr-HR" dirty="0"/>
          </a:p>
          <a:p>
            <a:r>
              <a:rPr lang="hr-HR" dirty="0"/>
              <a:t>OPR </a:t>
            </a:r>
            <a:r>
              <a:rPr lang="en-GB" dirty="0"/>
              <a:t>enables transparency, inclusiveness, trust in the journal and quality control of editors, reviewers and authors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GB" dirty="0"/>
              <a:t>Guidelines for open peer review implementation</a:t>
            </a:r>
          </a:p>
          <a:p>
            <a:pPr marL="0" indent="0">
              <a:buNone/>
            </a:pPr>
            <a:r>
              <a:rPr lang="hr-HR" dirty="0"/>
              <a:t>(</a:t>
            </a:r>
            <a:r>
              <a:rPr lang="hr-HR" dirty="0">
                <a:hlinkClick r:id="rId2"/>
              </a:rPr>
              <a:t>https://researchintegrityjournal.biomedcentral.com/articles/10.1186/s41073-019-0063-9</a:t>
            </a:r>
            <a:r>
              <a:rPr lang="hr-H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7862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E077D1-1B1C-489F-9A95-4A7BB4F2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349" y="2242055"/>
            <a:ext cx="5829301" cy="2373890"/>
          </a:xfrm>
        </p:spPr>
        <p:txBody>
          <a:bodyPr/>
          <a:lstStyle/>
          <a:p>
            <a:pPr marL="0" indent="0">
              <a:buNone/>
            </a:pPr>
            <a:r>
              <a:rPr lang="hr-H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 YOU HAVE ANY COMMENTS/ANSWERS FOR ME?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253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A9EE16-2CD5-4B90-8A80-1E92FF96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961"/>
            <a:ext cx="10515600" cy="1325563"/>
          </a:xfrm>
        </p:spPr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peer-review</a:t>
            </a:r>
            <a:r>
              <a:rPr lang="hr-HR" dirty="0"/>
              <a:t> </a:t>
            </a:r>
            <a:r>
              <a:rPr lang="en-GB" dirty="0"/>
              <a:t>traits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ADC18A-1B98-4665-9EEC-D401F518C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464"/>
            <a:ext cx="10515600" cy="4649499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Open identities:</a:t>
            </a:r>
            <a:r>
              <a:rPr lang="en-GB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Authors and reviewers are aware of each other’s identity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Open reports:</a:t>
            </a:r>
            <a:r>
              <a:rPr lang="en-GB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Review reports are published alongside the relevant article.</a:t>
            </a:r>
            <a:endParaRPr lang="hr-HR" sz="24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hr-HR" sz="24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en-GB" sz="24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Open participation:</a:t>
            </a:r>
            <a:r>
              <a:rPr lang="en-GB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The wider community to able to contribute to the review process.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Open interaction:</a:t>
            </a:r>
            <a:r>
              <a:rPr lang="en-GB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Direct reciprocal discussion between author(s) and reviewers, and/or between reviewers, is allowed and encouraged.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Open pre-review manuscripts:</a:t>
            </a:r>
            <a:r>
              <a:rPr lang="en-GB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Manuscripts are made immediately available (e.g., via pre-print servers like </a:t>
            </a:r>
            <a:r>
              <a:rPr lang="en-GB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arXiv</a:t>
            </a:r>
            <a:r>
              <a:rPr lang="en-GB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 in advance of any formal peer review procedures.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Open final-version commenting:</a:t>
            </a:r>
            <a:r>
              <a:rPr lang="en-GB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Review or commenting on final “version of record” publications.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Open platforms (“decoupled review”):</a:t>
            </a:r>
            <a:r>
              <a:rPr lang="en-GB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Review is facilitated by a different organizational entity than the venue of publication.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090A84D-A07C-42CF-BB4F-3162D13C4534}"/>
              </a:ext>
            </a:extLst>
          </p:cNvPr>
          <p:cNvSpPr txBox="1"/>
          <p:nvPr/>
        </p:nvSpPr>
        <p:spPr>
          <a:xfrm>
            <a:off x="415636" y="6316364"/>
            <a:ext cx="11141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  <a:ea typeface="+mj-ea"/>
                <a:cs typeface="+mj-cs"/>
              </a:rPr>
              <a:t>Ross-</a:t>
            </a:r>
            <a:r>
              <a:rPr lang="en-US" sz="1600" dirty="0" err="1">
                <a:latin typeface="+mj-lt"/>
                <a:ea typeface="+mj-ea"/>
                <a:cs typeface="+mj-cs"/>
              </a:rPr>
              <a:t>Hellauer</a:t>
            </a:r>
            <a:r>
              <a:rPr lang="en-US" sz="1600" dirty="0">
                <a:latin typeface="+mj-lt"/>
                <a:ea typeface="+mj-ea"/>
                <a:cs typeface="+mj-cs"/>
              </a:rPr>
              <a:t> T. What is open peer review? A systematic review. F1000Res. 2017;6:588. </a:t>
            </a:r>
            <a:r>
              <a:rPr lang="en-US" sz="1600" dirty="0" err="1">
                <a:latin typeface="+mj-lt"/>
                <a:ea typeface="+mj-ea"/>
                <a:cs typeface="+mj-cs"/>
              </a:rPr>
              <a:t>doi</a:t>
            </a:r>
            <a:r>
              <a:rPr lang="en-US" sz="1600" dirty="0">
                <a:latin typeface="+mj-lt"/>
                <a:ea typeface="+mj-ea"/>
                <a:cs typeface="+mj-cs"/>
              </a:rPr>
              <a:t>: 10.12688/f1000research</a:t>
            </a:r>
            <a:endParaRPr lang="hr-HR" sz="1600" dirty="0">
              <a:latin typeface="+mj-lt"/>
              <a:ea typeface="+mj-ea"/>
              <a:cs typeface="+mj-cs"/>
            </a:endParaRPr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84192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3846A3-A99E-402D-86AA-E618997E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1070265"/>
            <a:ext cx="4059382" cy="2078182"/>
          </a:xfrm>
        </p:spPr>
        <p:txBody>
          <a:bodyPr>
            <a:normAutofit fontScale="90000"/>
          </a:bodyPr>
          <a:lstStyle/>
          <a:p>
            <a:r>
              <a:rPr lang="hr-HR" dirty="0"/>
              <a:t>Open </a:t>
            </a:r>
            <a:r>
              <a:rPr lang="hr-HR" dirty="0" err="1"/>
              <a:t>reports</a:t>
            </a:r>
            <a:r>
              <a:rPr lang="hr-HR" dirty="0"/>
              <a:t> </a:t>
            </a:r>
            <a:br>
              <a:rPr lang="hr-HR" dirty="0"/>
            </a:br>
            <a:r>
              <a:rPr lang="hr-HR" i="1" dirty="0"/>
              <a:t>PLOS ONE</a:t>
            </a:r>
            <a:br>
              <a:rPr lang="hr-HR" i="1" dirty="0"/>
            </a:br>
            <a:br>
              <a:rPr lang="hr-HR" i="1" dirty="0"/>
            </a:b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652AA81-A0AA-4762-9B16-BD4072B67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64" y="0"/>
            <a:ext cx="7087836" cy="68580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D7FAEF2-15CC-4C20-A21E-2FA021162437}"/>
              </a:ext>
            </a:extLst>
          </p:cNvPr>
          <p:cNvSpPr txBox="1"/>
          <p:nvPr/>
        </p:nvSpPr>
        <p:spPr>
          <a:xfrm>
            <a:off x="647354" y="3813464"/>
            <a:ext cx="403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16%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open</a:t>
            </a:r>
            <a:r>
              <a:rPr lang="hr-HR" dirty="0"/>
              <a:t> </a:t>
            </a:r>
            <a:r>
              <a:rPr lang="hr-HR" dirty="0" err="1"/>
              <a:t>peer-review</a:t>
            </a:r>
            <a:r>
              <a:rPr lang="hr-HR" dirty="0"/>
              <a:t> </a:t>
            </a:r>
            <a:r>
              <a:rPr lang="hr-HR" dirty="0" err="1"/>
              <a:t>reports</a:t>
            </a:r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578BFB87-D1A0-4F98-A35C-E5C12467C7AF}"/>
              </a:ext>
            </a:extLst>
          </p:cNvPr>
          <p:cNvSpPr/>
          <p:nvPr/>
        </p:nvSpPr>
        <p:spPr>
          <a:xfrm>
            <a:off x="10858500" y="3006090"/>
            <a:ext cx="1520190" cy="128016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48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DDAA72-C8D4-4DCB-85FA-F348D523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reports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open</a:t>
            </a:r>
            <a:r>
              <a:rPr lang="hr-HR" dirty="0"/>
              <a:t> </a:t>
            </a:r>
            <a:r>
              <a:rPr lang="hr-HR" dirty="0" err="1"/>
              <a:t>identities</a:t>
            </a:r>
            <a:r>
              <a:rPr lang="hr-HR" dirty="0"/>
              <a:t> -  </a:t>
            </a:r>
            <a:r>
              <a:rPr lang="hr-HR" i="1" dirty="0"/>
              <a:t>PLOS ONE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C495B29E-3A9F-489C-87B0-0D386A6E0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9902"/>
            <a:ext cx="8878539" cy="3591426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225E657-43DD-4B41-AABF-462045CC0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509" y="5534198"/>
            <a:ext cx="6276737" cy="131651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3B707BB6-54F4-4895-9C27-63DF412AE7A1}"/>
              </a:ext>
            </a:extLst>
          </p:cNvPr>
          <p:cNvSpPr txBox="1"/>
          <p:nvPr/>
        </p:nvSpPr>
        <p:spPr>
          <a:xfrm>
            <a:off x="356754" y="5921771"/>
            <a:ext cx="4495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hlinkClick r:id="rId4"/>
              </a:rPr>
              <a:t>https://journals.plos.org/plosone/article/peerReview?id=10.1371/journal.pone.0244529</a:t>
            </a:r>
            <a:r>
              <a:rPr lang="hr-H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48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DB4F0F-C3BD-4C45-BD3B-ABBDB9E5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Open </a:t>
            </a:r>
            <a:r>
              <a:rPr lang="hr-HR" dirty="0" err="1"/>
              <a:t>interaction</a:t>
            </a:r>
            <a:r>
              <a:rPr lang="it-IT" dirty="0"/>
              <a:t> – </a:t>
            </a:r>
            <a:r>
              <a:rPr lang="it-IT" dirty="0" err="1"/>
              <a:t>Frontiers</a:t>
            </a:r>
            <a:r>
              <a:rPr lang="it-IT" dirty="0"/>
              <a:t> </a:t>
            </a:r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5BC6C2F2-C4CE-47C6-9249-F068CB3F5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86535"/>
            <a:ext cx="10515600" cy="4029517"/>
          </a:xfr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5AF52D8D-C36C-4568-A098-1FA9AA031E90}"/>
              </a:ext>
            </a:extLst>
          </p:cNvPr>
          <p:cNvSpPr/>
          <p:nvPr/>
        </p:nvSpPr>
        <p:spPr>
          <a:xfrm>
            <a:off x="7782791" y="4519903"/>
            <a:ext cx="3335482" cy="154824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28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51BCA5-6882-4E37-A4C9-1B9B07E7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07595" cy="1325563"/>
          </a:xfrm>
        </p:spPr>
        <p:txBody>
          <a:bodyPr>
            <a:normAutofit fontScale="90000"/>
          </a:bodyPr>
          <a:lstStyle/>
          <a:p>
            <a:br>
              <a:rPr lang="hr-HR" sz="4400" dirty="0"/>
            </a:br>
            <a:br>
              <a:rPr lang="hr-HR" sz="4400" dirty="0"/>
            </a:br>
            <a:br>
              <a:rPr lang="hr-HR" sz="4400" dirty="0"/>
            </a:br>
            <a:r>
              <a:rPr lang="en-GB" sz="4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Open participation</a:t>
            </a:r>
            <a:r>
              <a:rPr lang="hr-HR" sz="4400" dirty="0"/>
              <a:t>– </a:t>
            </a:r>
            <a:r>
              <a:rPr lang="hr-HR" sz="4400" i="1" dirty="0" err="1"/>
              <a:t>Crowd</a:t>
            </a:r>
            <a:r>
              <a:rPr lang="hr-HR" sz="4400" i="1" dirty="0"/>
              <a:t> </a:t>
            </a:r>
            <a:r>
              <a:rPr lang="hr-HR" sz="4400" i="1" dirty="0" err="1"/>
              <a:t>Peer</a:t>
            </a:r>
            <a:r>
              <a:rPr lang="hr-HR" sz="4400" i="1" dirty="0"/>
              <a:t> </a:t>
            </a:r>
            <a:r>
              <a:rPr lang="hr-HR" sz="4400" i="1" dirty="0" err="1"/>
              <a:t>Review</a:t>
            </a:r>
            <a:r>
              <a:rPr lang="hr-HR" sz="4400" i="1" dirty="0"/>
              <a:t> -</a:t>
            </a:r>
            <a:r>
              <a:rPr lang="hr-HR" dirty="0"/>
              <a:t> </a:t>
            </a:r>
            <a:r>
              <a:rPr lang="hr-HR" dirty="0" err="1"/>
              <a:t>Synlett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9C7ABB-B634-476C-A010-79EC66645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33" y="4049486"/>
            <a:ext cx="4211782" cy="5130450"/>
          </a:xfrm>
        </p:spPr>
        <p:txBody>
          <a:bodyPr/>
          <a:lstStyle/>
          <a:p>
            <a:r>
              <a:rPr lang="hr-HR" dirty="0"/>
              <a:t>20-70 </a:t>
            </a:r>
            <a:r>
              <a:rPr lang="hr-HR" dirty="0" err="1"/>
              <a:t>comments</a:t>
            </a:r>
            <a:r>
              <a:rPr lang="hr-HR" dirty="0"/>
              <a:t> </a:t>
            </a:r>
            <a:r>
              <a:rPr lang="hr-HR" dirty="0" err="1"/>
              <a:t>up</a:t>
            </a:r>
            <a:r>
              <a:rPr lang="hr-HR" dirty="0"/>
              <a:t> to 16 </a:t>
            </a:r>
            <a:r>
              <a:rPr lang="hr-HR" dirty="0" err="1"/>
              <a:t>reviewers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4 </a:t>
            </a:r>
            <a:r>
              <a:rPr lang="hr-HR" dirty="0" err="1"/>
              <a:t>days</a:t>
            </a:r>
            <a:endParaRPr lang="hr-HR" dirty="0"/>
          </a:p>
          <a:p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submission</a:t>
            </a:r>
            <a:r>
              <a:rPr lang="hr-HR" dirty="0"/>
              <a:t> to </a:t>
            </a:r>
            <a:r>
              <a:rPr lang="hr-HR" dirty="0" err="1"/>
              <a:t>publishing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 22 </a:t>
            </a:r>
            <a:r>
              <a:rPr lang="hr-HR" dirty="0" err="1"/>
              <a:t>days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7AD50DF-DFD1-48EE-A328-A85CCACF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795" y="897998"/>
            <a:ext cx="5591955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7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AB5E39-D14F-4E8C-BD39-34F8B3FF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63" y="2693481"/>
            <a:ext cx="3509357" cy="1325563"/>
          </a:xfrm>
        </p:spPr>
        <p:txBody>
          <a:bodyPr>
            <a:normAutofit/>
          </a:bodyPr>
          <a:lstStyle/>
          <a:p>
            <a:r>
              <a:rPr lang="en-GB" sz="2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Open pre-review manuscripts</a:t>
            </a:r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8E8B64-51D2-4501-9791-57230233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539" y="303722"/>
            <a:ext cx="7330839" cy="569702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E3F20D1A-254C-47F8-8166-863E9910D7CD}"/>
              </a:ext>
            </a:extLst>
          </p:cNvPr>
          <p:cNvSpPr txBox="1"/>
          <p:nvPr/>
        </p:nvSpPr>
        <p:spPr>
          <a:xfrm>
            <a:off x="540622" y="6000750"/>
            <a:ext cx="7128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https://www.biorxiv.org/content/10.1101/2020.10.14.340083v1</a:t>
            </a:r>
            <a:r>
              <a:rPr lang="hr-H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82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5E693C-4257-4BF2-B316-160C330A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Open final-version commenting</a:t>
            </a:r>
            <a:r>
              <a:rPr lang="hr-HR" sz="4400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hr-HR" sz="4400" dirty="0"/>
              <a:t>-</a:t>
            </a:r>
            <a:r>
              <a:rPr lang="hr-HR" i="1" dirty="0"/>
              <a:t> European Science </a:t>
            </a:r>
            <a:r>
              <a:rPr lang="hr-HR" i="1" dirty="0" err="1"/>
              <a:t>Editing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A814BF-DE10-4736-AA0A-9666F1B94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B10EF3-041D-4A56-90EF-8AB8BB87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821882" cy="47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70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_OZ">
  <a:themeElements>
    <a:clrScheme name="Ljubičas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rilagođeno 2">
      <a:majorFont>
        <a:latin typeface="Zilla Slab Light"/>
        <a:ea typeface=""/>
        <a:cs typeface=""/>
      </a:majorFont>
      <a:minorFont>
        <a:latin typeface="Zilla Slab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_OZ" id="{D1DC2D80-F77B-4016-ABE5-89B8BCB83379}" vid="{04D864C3-E229-4589-A405-C3D1D90916FC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Tema1_OZ</Template>
  <TotalTime>4010</TotalTime>
  <Words>1388</Words>
  <Application>Microsoft Office PowerPoint</Application>
  <PresentationFormat>Široki zaslon</PresentationFormat>
  <Paragraphs>94</Paragraphs>
  <Slides>22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2" baseType="lpstr">
      <vt:lpstr>Arial</vt:lpstr>
      <vt:lpstr>BlinkMacSystemFont</vt:lpstr>
      <vt:lpstr>Calibri</vt:lpstr>
      <vt:lpstr>Cambria</vt:lpstr>
      <vt:lpstr>Helvetica</vt:lpstr>
      <vt:lpstr>Lato</vt:lpstr>
      <vt:lpstr>Times New Roman</vt:lpstr>
      <vt:lpstr>Verdana</vt:lpstr>
      <vt:lpstr>Zilla Slab Light</vt:lpstr>
      <vt:lpstr>Tema1_OZ</vt:lpstr>
      <vt:lpstr>  Attitudes towards open peer-review in the  Croatian Medical Journal </vt:lpstr>
      <vt:lpstr>Open peer-review</vt:lpstr>
      <vt:lpstr>Open peer-review traits</vt:lpstr>
      <vt:lpstr>Open reports  PLOS ONE  </vt:lpstr>
      <vt:lpstr>Open reports and open identities -  PLOS ONE</vt:lpstr>
      <vt:lpstr>Open interaction – Frontiers </vt:lpstr>
      <vt:lpstr>   Open participation– Crowd Peer Review - Synlett</vt:lpstr>
      <vt:lpstr>Open pre-review manuscripts</vt:lpstr>
      <vt:lpstr>Open final-version commenting - European Science Editing</vt:lpstr>
      <vt:lpstr>Open platforms–PeerRef (before submit)</vt:lpstr>
      <vt:lpstr>Open peer-review reports statistics</vt:lpstr>
      <vt:lpstr>Attitudes towards open peer-review (OPR)</vt:lpstr>
      <vt:lpstr>Aim</vt:lpstr>
      <vt:lpstr>Materials and Methods</vt:lpstr>
      <vt:lpstr>Participants</vt:lpstr>
      <vt:lpstr>Open peer-review practices</vt:lpstr>
      <vt:lpstr>Attitude towards open peer-review</vt:lpstr>
      <vt:lpstr>Attitude towards open peer review and open identities in journals</vt:lpstr>
      <vt:lpstr>Attitude towards open peer review and open identities in project proposals</vt:lpstr>
      <vt:lpstr>Would you like CMJ to introduce?</vt:lpstr>
      <vt:lpstr>Conclusion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Otvorena recenzija</dc:title>
  <dc:creator>Ksenija Baždarić</dc:creator>
  <cp:lastModifiedBy>Ksenija Baždarić</cp:lastModifiedBy>
  <cp:revision>69</cp:revision>
  <dcterms:created xsi:type="dcterms:W3CDTF">2023-04-14T09:29:09Z</dcterms:created>
  <dcterms:modified xsi:type="dcterms:W3CDTF">2024-09-12T08:31:40Z</dcterms:modified>
</cp:coreProperties>
</file>